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6" r:id="rId1"/>
  </p:sldMasterIdLst>
  <p:sldIdLst>
    <p:sldId id="256" r:id="rId2"/>
    <p:sldId id="257" r:id="rId3"/>
    <p:sldId id="258" r:id="rId4"/>
    <p:sldId id="259" r:id="rId5"/>
    <p:sldId id="275" r:id="rId6"/>
    <p:sldId id="260" r:id="rId7"/>
    <p:sldId id="261" r:id="rId8"/>
    <p:sldId id="262" r:id="rId9"/>
    <p:sldId id="263" r:id="rId10"/>
    <p:sldId id="270" r:id="rId11"/>
    <p:sldId id="264" r:id="rId12"/>
    <p:sldId id="265" r:id="rId13"/>
    <p:sldId id="266" r:id="rId14"/>
    <p:sldId id="271" r:id="rId15"/>
    <p:sldId id="272" r:id="rId16"/>
    <p:sldId id="269" r:id="rId17"/>
    <p:sldId id="273" r:id="rId18"/>
    <p:sldId id="267" r:id="rId19"/>
    <p:sldId id="274" r:id="rId20"/>
    <p:sldId id="276" r:id="rId21"/>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it-IT" smtClean="0"/>
              <a:t>Fare clic per modificare lo stile del titolo</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BDCFA517-4036-4D39-BDE3-E8F30D2DEE38}" type="datetimeFigureOut">
              <a:rPr lang="it-IT" smtClean="0"/>
              <a:pPr/>
              <a:t>20/02/2018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9631678-5E64-40C4-ABE2-6E3155A7098B}" type="slidenum">
              <a:rPr lang="it-IT" smtClean="0"/>
              <a:pPr/>
              <a:t>‹N›</a:t>
            </a:fld>
            <a:endParaRPr lang="it-IT"/>
          </a:p>
        </p:txBody>
      </p:sp>
    </p:spTree>
    <p:extLst>
      <p:ext uri="{BB962C8B-B14F-4D97-AF65-F5344CB8AC3E}">
        <p14:creationId xmlns:p14="http://schemas.microsoft.com/office/powerpoint/2010/main" val="31048565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it-IT" smtClean="0"/>
              <a:t>Fare clic per modificare lo stile del titolo</a:t>
            </a:r>
            <a:endParaRPr lang="en-US" dirty="0"/>
          </a:p>
        </p:txBody>
      </p:sp>
      <p:sp>
        <p:nvSpPr>
          <p:cNvPr id="3" name="Content Placeholder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BDCFA517-4036-4D39-BDE3-E8F30D2DEE38}" type="datetimeFigureOut">
              <a:rPr lang="it-IT" smtClean="0"/>
              <a:pPr/>
              <a:t>20/02/2018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9631678-5E64-40C4-ABE2-6E3155A7098B}" type="slidenum">
              <a:rPr lang="it-IT" smtClean="0"/>
              <a:pPr/>
              <a:t>‹N›</a:t>
            </a:fld>
            <a:endParaRPr lang="it-IT"/>
          </a:p>
        </p:txBody>
      </p:sp>
    </p:spTree>
    <p:extLst>
      <p:ext uri="{BB962C8B-B14F-4D97-AF65-F5344CB8AC3E}">
        <p14:creationId xmlns:p14="http://schemas.microsoft.com/office/powerpoint/2010/main" val="136440528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BDCFA517-4036-4D39-BDE3-E8F30D2DEE38}" type="datetimeFigureOut">
              <a:rPr lang="it-IT" smtClean="0"/>
              <a:pPr/>
              <a:t>20/02/2018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9631678-5E64-40C4-ABE2-6E3155A7098B}" type="slidenum">
              <a:rPr lang="it-IT" smtClean="0"/>
              <a:pPr/>
              <a:t>‹N›</a:t>
            </a:fld>
            <a:endParaRPr lang="it-IT"/>
          </a:p>
        </p:txBody>
      </p:sp>
    </p:spTree>
    <p:extLst>
      <p:ext uri="{BB962C8B-B14F-4D97-AF65-F5344CB8AC3E}">
        <p14:creationId xmlns:p14="http://schemas.microsoft.com/office/powerpoint/2010/main" val="4827176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77334" y="609600"/>
            <a:ext cx="8596668" cy="642551"/>
          </a:xfrm>
        </p:spPr>
        <p:txBody>
          <a:bodyPr/>
          <a:lstStyle>
            <a:lvl1pPr algn="ctr">
              <a:defRPr baseline="0"/>
            </a:lvl1pPr>
          </a:lstStyle>
          <a:p>
            <a:r>
              <a:rPr lang="en-US" dirty="0" smtClean="0"/>
              <a:t>SETTORE AGRICOLO</a:t>
            </a:r>
            <a:endParaRPr lang="en-US" dirty="0"/>
          </a:p>
        </p:txBody>
      </p:sp>
      <p:sp>
        <p:nvSpPr>
          <p:cNvPr id="3" name="Content Placeholder 2"/>
          <p:cNvSpPr>
            <a:spLocks noGrp="1"/>
          </p:cNvSpPr>
          <p:nvPr>
            <p:ph sz="half" idx="1"/>
          </p:nvPr>
        </p:nvSpPr>
        <p:spPr>
          <a:xfrm>
            <a:off x="677334" y="1888740"/>
            <a:ext cx="4184035" cy="3880772"/>
          </a:xfrm>
        </p:spPr>
        <p:txBody>
          <a:bodyPr/>
          <a:lstStyle>
            <a:lvl1pPr marL="0" indent="0">
              <a:buNone/>
              <a:defRPr baseline="0"/>
            </a:lvl1pPr>
            <a:lvl2pPr>
              <a:defRPr/>
            </a:lvl2pPr>
          </a:lstStyle>
          <a:p>
            <a:pPr lvl="0"/>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it-IT" dirty="0" smtClean="0"/>
              <a:t>Modifica gli stili del testo dello schema</a:t>
            </a:r>
          </a:p>
          <a:p>
            <a:pPr lvl="1"/>
            <a:r>
              <a:rPr lang="it-IT" dirty="0" smtClean="0"/>
              <a:t>Secondo livello</a:t>
            </a:r>
          </a:p>
          <a:p>
            <a:pPr lvl="2"/>
            <a:r>
              <a:rPr lang="it-IT" dirty="0" smtClean="0"/>
              <a:t>Terzo livello</a:t>
            </a:r>
          </a:p>
          <a:p>
            <a:pPr lvl="3"/>
            <a:r>
              <a:rPr lang="it-IT" dirty="0" smtClean="0"/>
              <a:t>Quarto livello</a:t>
            </a:r>
          </a:p>
          <a:p>
            <a:pPr lvl="4"/>
            <a:r>
              <a:rPr lang="it-IT" dirty="0" smtClean="0"/>
              <a:t>Quinto livello</a:t>
            </a:r>
            <a:endParaRPr lang="en-US" dirty="0"/>
          </a:p>
        </p:txBody>
      </p:sp>
      <p:sp>
        <p:nvSpPr>
          <p:cNvPr id="5" name="Date Placeholder 4"/>
          <p:cNvSpPr>
            <a:spLocks noGrp="1"/>
          </p:cNvSpPr>
          <p:nvPr>
            <p:ph type="dt" sz="half" idx="10"/>
          </p:nvPr>
        </p:nvSpPr>
        <p:spPr/>
        <p:txBody>
          <a:bodyPr/>
          <a:lstStyle/>
          <a:p>
            <a:fld id="{BDCFA517-4036-4D39-BDE3-E8F30D2DEE38}" type="datetimeFigureOut">
              <a:rPr lang="it-IT" smtClean="0"/>
              <a:pPr/>
              <a:t>20/02/2018</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B9631678-5E64-40C4-ABE2-6E3155A7098B}" type="slidenum">
              <a:rPr lang="it-IT" smtClean="0"/>
              <a:pPr/>
              <a:t>‹N›</a:t>
            </a:fld>
            <a:endParaRPr lang="it-IT"/>
          </a:p>
        </p:txBody>
      </p:sp>
    </p:spTree>
    <p:extLst>
      <p:ext uri="{BB962C8B-B14F-4D97-AF65-F5344CB8AC3E}">
        <p14:creationId xmlns:p14="http://schemas.microsoft.com/office/powerpoint/2010/main" val="335870976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7" name="Date Placeholder 6"/>
          <p:cNvSpPr>
            <a:spLocks noGrp="1"/>
          </p:cNvSpPr>
          <p:nvPr>
            <p:ph type="dt" sz="half" idx="10"/>
          </p:nvPr>
        </p:nvSpPr>
        <p:spPr/>
        <p:txBody>
          <a:bodyPr/>
          <a:lstStyle/>
          <a:p>
            <a:fld id="{BDCFA517-4036-4D39-BDE3-E8F30D2DEE38}" type="datetimeFigureOut">
              <a:rPr lang="it-IT" smtClean="0"/>
              <a:pPr/>
              <a:t>20/02/2018</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B9631678-5E64-40C4-ABE2-6E3155A7098B}" type="slidenum">
              <a:rPr lang="it-IT" smtClean="0"/>
              <a:pPr/>
              <a:t>‹N›</a:t>
            </a:fld>
            <a:endParaRPr lang="it-IT"/>
          </a:p>
        </p:txBody>
      </p:sp>
    </p:spTree>
    <p:extLst>
      <p:ext uri="{BB962C8B-B14F-4D97-AF65-F5344CB8AC3E}">
        <p14:creationId xmlns:p14="http://schemas.microsoft.com/office/powerpoint/2010/main" val="99223805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it-IT" smtClean="0"/>
              <a:t>Fare clic per modificare lo stile del titolo</a:t>
            </a:r>
            <a:endParaRPr lang="en-US" dirty="0"/>
          </a:p>
        </p:txBody>
      </p:sp>
      <p:sp>
        <p:nvSpPr>
          <p:cNvPr id="3" name="Date Placeholder 2"/>
          <p:cNvSpPr>
            <a:spLocks noGrp="1"/>
          </p:cNvSpPr>
          <p:nvPr>
            <p:ph type="dt" sz="half" idx="10"/>
          </p:nvPr>
        </p:nvSpPr>
        <p:spPr/>
        <p:txBody>
          <a:bodyPr/>
          <a:lstStyle/>
          <a:p>
            <a:fld id="{BDCFA517-4036-4D39-BDE3-E8F30D2DEE38}" type="datetimeFigureOut">
              <a:rPr lang="it-IT" smtClean="0"/>
              <a:pPr/>
              <a:t>20/02/2018</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B9631678-5E64-40C4-ABE2-6E3155A7098B}" type="slidenum">
              <a:rPr lang="it-IT" smtClean="0"/>
              <a:pPr/>
              <a:t>‹N›</a:t>
            </a:fld>
            <a:endParaRPr lang="it-IT"/>
          </a:p>
        </p:txBody>
      </p:sp>
    </p:spTree>
    <p:extLst>
      <p:ext uri="{BB962C8B-B14F-4D97-AF65-F5344CB8AC3E}">
        <p14:creationId xmlns:p14="http://schemas.microsoft.com/office/powerpoint/2010/main" val="3239959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CFA517-4036-4D39-BDE3-E8F30D2DEE38}" type="datetimeFigureOut">
              <a:rPr lang="it-IT" smtClean="0"/>
              <a:pPr/>
              <a:t>20/02/2018</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B9631678-5E64-40C4-ABE2-6E3155A7098B}" type="slidenum">
              <a:rPr lang="it-IT" smtClean="0"/>
              <a:pPr/>
              <a:t>‹N›</a:t>
            </a:fld>
            <a:endParaRPr lang="it-IT"/>
          </a:p>
        </p:txBody>
      </p:sp>
    </p:spTree>
    <p:extLst>
      <p:ext uri="{BB962C8B-B14F-4D97-AF65-F5344CB8AC3E}">
        <p14:creationId xmlns:p14="http://schemas.microsoft.com/office/powerpoint/2010/main" val="2727755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it-IT" smtClean="0"/>
              <a:t>Fare clic per modificare lo stile del titolo</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it-IT" smtClean="0"/>
              <a:t>Modifica gli stili del testo dello schema</a:t>
            </a:r>
          </a:p>
        </p:txBody>
      </p:sp>
      <p:sp>
        <p:nvSpPr>
          <p:cNvPr id="5" name="Date Placeholder 4"/>
          <p:cNvSpPr>
            <a:spLocks noGrp="1"/>
          </p:cNvSpPr>
          <p:nvPr>
            <p:ph type="dt" sz="half" idx="10"/>
          </p:nvPr>
        </p:nvSpPr>
        <p:spPr/>
        <p:txBody>
          <a:bodyPr/>
          <a:lstStyle/>
          <a:p>
            <a:fld id="{BDCFA517-4036-4D39-BDE3-E8F30D2DEE38}" type="datetimeFigureOut">
              <a:rPr lang="it-IT" smtClean="0"/>
              <a:pPr/>
              <a:t>20/02/2018</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B9631678-5E64-40C4-ABE2-6E3155A7098B}" type="slidenum">
              <a:rPr lang="it-IT" smtClean="0"/>
              <a:pPr/>
              <a:t>‹N›</a:t>
            </a:fld>
            <a:endParaRPr lang="it-IT"/>
          </a:p>
        </p:txBody>
      </p:sp>
    </p:spTree>
    <p:extLst>
      <p:ext uri="{BB962C8B-B14F-4D97-AF65-F5344CB8AC3E}">
        <p14:creationId xmlns:p14="http://schemas.microsoft.com/office/powerpoint/2010/main" val="34381160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it-IT" smtClean="0"/>
              <a:t>Fare clic per modificare lo stile del titolo</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smtClean="0"/>
              <a:t>Fare clic sull'icona per inserire un'immagine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5" name="Date Placeholder 4"/>
          <p:cNvSpPr>
            <a:spLocks noGrp="1"/>
          </p:cNvSpPr>
          <p:nvPr>
            <p:ph type="dt" sz="half" idx="10"/>
          </p:nvPr>
        </p:nvSpPr>
        <p:spPr/>
        <p:txBody>
          <a:bodyPr/>
          <a:lstStyle/>
          <a:p>
            <a:fld id="{BDCFA517-4036-4D39-BDE3-E8F30D2DEE38}" type="datetimeFigureOut">
              <a:rPr lang="it-IT" smtClean="0"/>
              <a:pPr/>
              <a:t>20/02/2018</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B9631678-5E64-40C4-ABE2-6E3155A7098B}" type="slidenum">
              <a:rPr lang="it-IT" smtClean="0"/>
              <a:pPr/>
              <a:t>‹N›</a:t>
            </a:fld>
            <a:endParaRPr lang="it-IT"/>
          </a:p>
        </p:txBody>
      </p:sp>
    </p:spTree>
    <p:extLst>
      <p:ext uri="{BB962C8B-B14F-4D97-AF65-F5344CB8AC3E}">
        <p14:creationId xmlns:p14="http://schemas.microsoft.com/office/powerpoint/2010/main" val="811175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BDCFA517-4036-4D39-BDE3-E8F30D2DEE38}" type="datetimeFigureOut">
              <a:rPr lang="it-IT" smtClean="0"/>
              <a:pPr/>
              <a:t>20/02/2018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9631678-5E64-40C4-ABE2-6E3155A7098B}" type="slidenum">
              <a:rPr lang="it-IT" smtClean="0"/>
              <a:pPr/>
              <a:t>‹N›</a:t>
            </a:fld>
            <a:endParaRPr lang="it-IT"/>
          </a:p>
        </p:txBody>
      </p:sp>
    </p:spTree>
    <p:extLst>
      <p:ext uri="{BB962C8B-B14F-4D97-AF65-F5344CB8AC3E}">
        <p14:creationId xmlns:p14="http://schemas.microsoft.com/office/powerpoint/2010/main" val="34060686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it-IT" smtClean="0"/>
              <a:t>Fare clic per modificare lo stile del titolo</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smtClean="0"/>
              <a:t>Modifica gli stili del testo dello schema</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BDCFA517-4036-4D39-BDE3-E8F30D2DEE38}" type="datetimeFigureOut">
              <a:rPr lang="it-IT" smtClean="0"/>
              <a:pPr/>
              <a:t>20/02/2018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9631678-5E64-40C4-ABE2-6E3155A7098B}" type="slidenum">
              <a:rPr lang="it-IT" smtClean="0"/>
              <a:pPr/>
              <a:t>‹N›</a:t>
            </a:fld>
            <a:endParaRPr lang="it-IT"/>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140372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BDCFA517-4036-4D39-BDE3-E8F30D2DEE38}" type="datetimeFigureOut">
              <a:rPr lang="it-IT" smtClean="0"/>
              <a:pPr/>
              <a:t>20/02/2018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9631678-5E64-40C4-ABE2-6E3155A7098B}" type="slidenum">
              <a:rPr lang="it-IT" smtClean="0"/>
              <a:pPr/>
              <a:t>‹N›</a:t>
            </a:fld>
            <a:endParaRPr lang="it-IT"/>
          </a:p>
        </p:txBody>
      </p:sp>
    </p:spTree>
    <p:extLst>
      <p:ext uri="{BB962C8B-B14F-4D97-AF65-F5344CB8AC3E}">
        <p14:creationId xmlns:p14="http://schemas.microsoft.com/office/powerpoint/2010/main" val="5446841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it-IT" smtClean="0"/>
              <a:t>Fare clic per modificare lo stile del titolo</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smtClean="0"/>
              <a:t>Modifica gli stili del testo dello schema</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BDCFA517-4036-4D39-BDE3-E8F30D2DEE38}" type="datetimeFigureOut">
              <a:rPr lang="it-IT" smtClean="0"/>
              <a:pPr/>
              <a:t>20/02/2018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9631678-5E64-40C4-ABE2-6E3155A7098B}" type="slidenum">
              <a:rPr lang="it-IT" smtClean="0"/>
              <a:pPr/>
              <a:t>‹N›</a:t>
            </a:fld>
            <a:endParaRPr lang="it-IT"/>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278707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it-IT" smtClean="0"/>
              <a:t>Fare clic per modificare lo stile del titolo</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smtClean="0"/>
              <a:t>Modifica gli stili del testo dello schema</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BDCFA517-4036-4D39-BDE3-E8F30D2DEE38}" type="datetimeFigureOut">
              <a:rPr lang="it-IT" smtClean="0"/>
              <a:pPr/>
              <a:t>20/02/2018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9631678-5E64-40C4-ABE2-6E3155A7098B}" type="slidenum">
              <a:rPr lang="it-IT" smtClean="0"/>
              <a:pPr/>
              <a:t>‹N›</a:t>
            </a:fld>
            <a:endParaRPr lang="it-IT"/>
          </a:p>
        </p:txBody>
      </p:sp>
    </p:spTree>
    <p:extLst>
      <p:ext uri="{BB962C8B-B14F-4D97-AF65-F5344CB8AC3E}">
        <p14:creationId xmlns:p14="http://schemas.microsoft.com/office/powerpoint/2010/main" val="18387959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BDCFA517-4036-4D39-BDE3-E8F30D2DEE38}" type="datetimeFigureOut">
              <a:rPr lang="it-IT" smtClean="0"/>
              <a:pPr/>
              <a:t>20/02/2018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9631678-5E64-40C4-ABE2-6E3155A7098B}" type="slidenum">
              <a:rPr lang="it-IT" smtClean="0"/>
              <a:pPr/>
              <a:t>‹N›</a:t>
            </a:fld>
            <a:endParaRPr lang="it-IT"/>
          </a:p>
        </p:txBody>
      </p:sp>
    </p:spTree>
    <p:extLst>
      <p:ext uri="{BB962C8B-B14F-4D97-AF65-F5344CB8AC3E}">
        <p14:creationId xmlns:p14="http://schemas.microsoft.com/office/powerpoint/2010/main" val="5753766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BDCFA517-4036-4D39-BDE3-E8F30D2DEE38}" type="datetimeFigureOut">
              <a:rPr lang="it-IT" smtClean="0"/>
              <a:pPr/>
              <a:t>20/02/2018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9631678-5E64-40C4-ABE2-6E3155A7098B}" type="slidenum">
              <a:rPr lang="it-IT" smtClean="0"/>
              <a:pPr/>
              <a:t>‹N›</a:t>
            </a:fld>
            <a:endParaRPr lang="it-IT"/>
          </a:p>
        </p:txBody>
      </p:sp>
    </p:spTree>
    <p:extLst>
      <p:ext uri="{BB962C8B-B14F-4D97-AF65-F5344CB8AC3E}">
        <p14:creationId xmlns:p14="http://schemas.microsoft.com/office/powerpoint/2010/main" val="4063120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DCFA517-4036-4D39-BDE3-E8F30D2DEE38}" type="datetimeFigureOut">
              <a:rPr lang="it-IT" smtClean="0"/>
              <a:pPr/>
              <a:t>20/02/2018</a:t>
            </a:fld>
            <a:endParaRPr lang="it-IT"/>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9631678-5E64-40C4-ABE2-6E3155A7098B}" type="slidenum">
              <a:rPr lang="it-IT" smtClean="0"/>
              <a:pPr/>
              <a:t>‹N›</a:t>
            </a:fld>
            <a:endParaRPr lang="it-IT"/>
          </a:p>
        </p:txBody>
      </p:sp>
    </p:spTree>
    <p:extLst>
      <p:ext uri="{BB962C8B-B14F-4D97-AF65-F5344CB8AC3E}">
        <p14:creationId xmlns:p14="http://schemas.microsoft.com/office/powerpoint/2010/main" val="2378286172"/>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 id="2147483758" r:id="rId12"/>
    <p:sldLayoutId id="2147483759" r:id="rId13"/>
    <p:sldLayoutId id="2147483760" r:id="rId14"/>
    <p:sldLayoutId id="2147483761" r:id="rId15"/>
    <p:sldLayoutId id="2147483762"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706582" y="1712422"/>
            <a:ext cx="9010996" cy="1463040"/>
          </a:xfrm>
        </p:spPr>
        <p:txBody>
          <a:bodyPr/>
          <a:lstStyle/>
          <a:p>
            <a:r>
              <a:rPr lang="it-IT" sz="2000" b="1" dirty="0" smtClean="0">
                <a:solidFill>
                  <a:srgbClr val="FF0000"/>
                </a:solidFill>
                <a:latin typeface="Times New Roman" panose="02020603050405020304" pitchFamily="18" charset="0"/>
                <a:cs typeface="Times New Roman" panose="02020603050405020304" pitchFamily="18" charset="0"/>
              </a:rPr>
              <a:t>LE PRINCIPALI MISURE SULLE POLITICHE GIOVANILI  APPROVATE </a:t>
            </a:r>
            <a:r>
              <a:rPr lang="it-IT" sz="2000" b="1" dirty="0">
                <a:solidFill>
                  <a:srgbClr val="FF0000"/>
                </a:solidFill>
                <a:latin typeface="Times New Roman" panose="02020603050405020304" pitchFamily="18" charset="0"/>
                <a:cs typeface="Times New Roman" panose="02020603050405020304" pitchFamily="18" charset="0"/>
              </a:rPr>
              <a:t>NELLA </a:t>
            </a:r>
            <a:r>
              <a:rPr lang="it-IT" sz="2000" b="1" dirty="0" smtClean="0">
                <a:solidFill>
                  <a:srgbClr val="FF0000"/>
                </a:solidFill>
                <a:latin typeface="Times New Roman" panose="02020603050405020304" pitchFamily="18" charset="0"/>
                <a:cs typeface="Times New Roman" panose="02020603050405020304" pitchFamily="18" charset="0"/>
              </a:rPr>
              <a:t>XVII LEGISLATURA</a:t>
            </a:r>
            <a:endParaRPr lang="it-IT" sz="2000" b="1" dirty="0">
              <a:solidFill>
                <a:srgbClr val="FF0000"/>
              </a:solidFill>
              <a:latin typeface="Times New Roman" panose="02020603050405020304" pitchFamily="18" charset="0"/>
              <a:cs typeface="Times New Roman" panose="02020603050405020304" pitchFamily="18" charset="0"/>
            </a:endParaRPr>
          </a:p>
        </p:txBody>
      </p:sp>
      <p:sp>
        <p:nvSpPr>
          <p:cNvPr id="3" name="Sottotitolo 2"/>
          <p:cNvSpPr>
            <a:spLocks noGrp="1"/>
          </p:cNvSpPr>
          <p:nvPr>
            <p:ph type="subTitle" idx="1"/>
          </p:nvPr>
        </p:nvSpPr>
        <p:spPr>
          <a:xfrm>
            <a:off x="1507067" y="4646815"/>
            <a:ext cx="7766936" cy="1579418"/>
          </a:xfrm>
        </p:spPr>
        <p:txBody>
          <a:bodyPr>
            <a:normAutofit fontScale="85000" lnSpcReduction="20000"/>
          </a:bodyPr>
          <a:lstStyle/>
          <a:p>
            <a:r>
              <a:rPr lang="it-IT" dirty="0" smtClean="0">
                <a:solidFill>
                  <a:schemeClr val="tx1"/>
                </a:solidFill>
                <a:latin typeface="Times New Roman" panose="02020603050405020304" pitchFamily="18" charset="0"/>
                <a:cs typeface="Times New Roman" panose="02020603050405020304" pitchFamily="18" charset="0"/>
              </a:rPr>
              <a:t>A cura di Daria Ferrari e Giulio Presicce</a:t>
            </a:r>
          </a:p>
          <a:p>
            <a:endParaRPr lang="it-IT" dirty="0" smtClean="0">
              <a:latin typeface="Times New Roman" panose="02020603050405020304" pitchFamily="18" charset="0"/>
              <a:cs typeface="Times New Roman" panose="02020603050405020304" pitchFamily="18" charset="0"/>
            </a:endParaRPr>
          </a:p>
          <a:p>
            <a:endParaRPr lang="it-IT" dirty="0">
              <a:latin typeface="Times New Roman" panose="02020603050405020304" pitchFamily="18" charset="0"/>
              <a:cs typeface="Times New Roman" panose="02020603050405020304" pitchFamily="18" charset="0"/>
            </a:endParaRPr>
          </a:p>
          <a:p>
            <a:endParaRPr lang="it-IT" dirty="0" smtClean="0">
              <a:latin typeface="Times New Roman" panose="02020603050405020304" pitchFamily="18" charset="0"/>
              <a:cs typeface="Times New Roman" panose="02020603050405020304" pitchFamily="18" charset="0"/>
            </a:endParaRPr>
          </a:p>
          <a:p>
            <a:r>
              <a:rPr lang="it-IT" dirty="0" smtClean="0">
                <a:solidFill>
                  <a:schemeClr val="tx1"/>
                </a:solidFill>
                <a:latin typeface="Times New Roman" panose="02020603050405020304" pitchFamily="18" charset="0"/>
                <a:cs typeface="Times New Roman" panose="02020603050405020304" pitchFamily="18" charset="0"/>
              </a:rPr>
              <a:t>Febbraio 2018</a:t>
            </a:r>
            <a:endParaRPr lang="it-IT" dirty="0">
              <a:solidFill>
                <a:schemeClr val="tx1"/>
              </a:solidFill>
              <a:latin typeface="Times New Roman" panose="02020603050405020304" pitchFamily="18" charset="0"/>
              <a:cs typeface="Times New Roman" panose="02020603050405020304" pitchFamily="18" charset="0"/>
            </a:endParaRPr>
          </a:p>
          <a:p>
            <a:endParaRPr lang="it-IT" dirty="0">
              <a:latin typeface="Times New Roman" panose="02020603050405020304" pitchFamily="18" charset="0"/>
              <a:cs typeface="Times New Roman" panose="02020603050405020304" pitchFamily="18" charset="0"/>
            </a:endParaRPr>
          </a:p>
        </p:txBody>
      </p:sp>
      <p:pic>
        <p:nvPicPr>
          <p:cNvPr id="4" name="Immagine 3" descr="C:\Users\LANZONE\AppData\Local\Temp\notes1CC2B3\logo pd senato piccolo.jpg"/>
          <p:cNvPicPr/>
          <p:nvPr/>
        </p:nvPicPr>
        <p:blipFill>
          <a:blip r:embed="rId2" cstate="print"/>
          <a:srcRect/>
          <a:stretch>
            <a:fillRect/>
          </a:stretch>
        </p:blipFill>
        <p:spPr bwMode="auto">
          <a:xfrm>
            <a:off x="1630709" y="1615007"/>
            <a:ext cx="1935451" cy="537990"/>
          </a:xfrm>
          <a:prstGeom prst="rect">
            <a:avLst/>
          </a:prstGeom>
          <a:noFill/>
          <a:ln w="9525">
            <a:noFill/>
            <a:miter lim="800000"/>
            <a:headEnd/>
            <a:tailEnd/>
          </a:ln>
        </p:spPr>
      </p:pic>
    </p:spTree>
    <p:extLst>
      <p:ext uri="{BB962C8B-B14F-4D97-AF65-F5344CB8AC3E}">
        <p14:creationId xmlns:p14="http://schemas.microsoft.com/office/powerpoint/2010/main" val="77524775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77334" y="157942"/>
            <a:ext cx="8596668" cy="1772458"/>
          </a:xfrm>
        </p:spPr>
        <p:txBody>
          <a:bodyPr/>
          <a:lstStyle/>
          <a:p>
            <a:pPr algn="ctr"/>
            <a:r>
              <a:rPr lang="it-IT" sz="2800" dirty="0" smtClean="0">
                <a:solidFill>
                  <a:srgbClr val="FF0000"/>
                </a:solidFill>
                <a:latin typeface="Times New Roman" panose="02020603050405020304" pitchFamily="18" charset="0"/>
                <a:cs typeface="Times New Roman" panose="02020603050405020304" pitchFamily="18" charset="0"/>
              </a:rPr>
              <a:t>AGRICOLTURA</a:t>
            </a:r>
            <a:endParaRPr lang="it-IT" sz="2800" dirty="0">
              <a:solidFill>
                <a:srgbClr val="FF0000"/>
              </a:solidFill>
              <a:latin typeface="Times New Roman" panose="02020603050405020304" pitchFamily="18" charset="0"/>
              <a:cs typeface="Times New Roman" panose="02020603050405020304" pitchFamily="18" charset="0"/>
            </a:endParaRPr>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351394010"/>
              </p:ext>
            </p:extLst>
          </p:nvPr>
        </p:nvGraphicFramePr>
        <p:xfrm>
          <a:off x="677690" y="989215"/>
          <a:ext cx="8596312" cy="5868785"/>
        </p:xfrm>
        <a:graphic>
          <a:graphicData uri="http://schemas.openxmlformats.org/drawingml/2006/table">
            <a:tbl>
              <a:tblPr firstRow="1" bandRow="1">
                <a:tableStyleId>{5C22544A-7EE6-4342-B048-85BDC9FD1C3A}</a:tableStyleId>
              </a:tblPr>
              <a:tblGrid>
                <a:gridCol w="4298156">
                  <a:extLst>
                    <a:ext uri="{9D8B030D-6E8A-4147-A177-3AD203B41FA5}">
                      <a16:colId xmlns:a16="http://schemas.microsoft.com/office/drawing/2014/main" val="3002203466"/>
                    </a:ext>
                  </a:extLst>
                </a:gridCol>
                <a:gridCol w="4298156">
                  <a:extLst>
                    <a:ext uri="{9D8B030D-6E8A-4147-A177-3AD203B41FA5}">
                      <a16:colId xmlns:a16="http://schemas.microsoft.com/office/drawing/2014/main" val="1044758619"/>
                    </a:ext>
                  </a:extLst>
                </a:gridCol>
              </a:tblGrid>
              <a:tr h="5868785">
                <a:tc>
                  <a:txBody>
                    <a:bodyPr/>
                    <a:lstStyle/>
                    <a:p>
                      <a:r>
                        <a:rPr lang="it-IT" sz="1700" b="1" dirty="0" smtClean="0">
                          <a:solidFill>
                            <a:schemeClr val="tx1"/>
                          </a:solidFill>
                          <a:latin typeface="Times New Roman" panose="02020603050405020304" pitchFamily="18" charset="0"/>
                          <a:cs typeface="Times New Roman" panose="02020603050405020304" pitchFamily="18" charset="0"/>
                        </a:rPr>
                        <a:t>STAFFETTA</a:t>
                      </a:r>
                      <a:r>
                        <a:rPr lang="it-IT" sz="1700" b="1" baseline="0" dirty="0" smtClean="0">
                          <a:solidFill>
                            <a:schemeClr val="tx1"/>
                          </a:solidFill>
                          <a:latin typeface="Times New Roman" panose="02020603050405020304" pitchFamily="18" charset="0"/>
                          <a:cs typeface="Times New Roman" panose="02020603050405020304" pitchFamily="18" charset="0"/>
                        </a:rPr>
                        <a:t> TRA GENERAZIONI</a:t>
                      </a:r>
                    </a:p>
                    <a:p>
                      <a:pPr marL="285750" indent="-285750">
                        <a:buFont typeface="Arial" panose="020B0604020202020204" pitchFamily="34" charset="0"/>
                        <a:buChar char="•"/>
                      </a:pPr>
                      <a:r>
                        <a:rPr lang="it-IT" sz="1400" b="0" baseline="0" dirty="0" smtClean="0">
                          <a:solidFill>
                            <a:schemeClr val="tx1"/>
                          </a:solidFill>
                          <a:latin typeface="Times New Roman" panose="02020603050405020304" pitchFamily="18" charset="0"/>
                          <a:cs typeface="Times New Roman" panose="02020603050405020304" pitchFamily="18" charset="0"/>
                        </a:rPr>
                        <a:t>Legge di bilancio 2018 (legge n. 205 del 2017)</a:t>
                      </a:r>
                      <a:endParaRPr lang="it-IT" b="0" baseline="0" dirty="0" smtClean="0">
                        <a:solidFill>
                          <a:schemeClr val="tx1"/>
                        </a:solidFill>
                        <a:latin typeface="Times New Roman" panose="02020603050405020304" pitchFamily="18" charset="0"/>
                        <a:cs typeface="Times New Roman" panose="02020603050405020304" pitchFamily="18" charset="0"/>
                      </a:endParaRPr>
                    </a:p>
                    <a:p>
                      <a:endParaRPr lang="it-IT" b="0" baseline="0" dirty="0" smtClean="0">
                        <a:solidFill>
                          <a:schemeClr val="tx1"/>
                        </a:solidFill>
                        <a:latin typeface="Times New Roman" panose="02020603050405020304" pitchFamily="18" charset="0"/>
                        <a:cs typeface="Times New Roman" panose="02020603050405020304" pitchFamily="18" charset="0"/>
                      </a:endParaRPr>
                    </a:p>
                    <a:p>
                      <a:endParaRPr lang="it-IT" b="0" baseline="0" dirty="0" smtClean="0">
                        <a:solidFill>
                          <a:schemeClr val="tx1"/>
                        </a:solidFill>
                        <a:latin typeface="Times New Roman" panose="02020603050405020304" pitchFamily="18" charset="0"/>
                        <a:cs typeface="Times New Roman" panose="02020603050405020304" pitchFamily="18" charset="0"/>
                      </a:endParaRPr>
                    </a:p>
                    <a:p>
                      <a:endParaRPr lang="it-IT" b="0" baseline="0" dirty="0" smtClean="0">
                        <a:solidFill>
                          <a:schemeClr val="tx1"/>
                        </a:solidFill>
                        <a:latin typeface="Times New Roman" panose="02020603050405020304" pitchFamily="18" charset="0"/>
                        <a:cs typeface="Times New Roman" panose="02020603050405020304" pitchFamily="18" charset="0"/>
                      </a:endParaRPr>
                    </a:p>
                    <a:p>
                      <a:endParaRPr lang="it-IT" b="0" baseline="0" dirty="0" smtClean="0">
                        <a:solidFill>
                          <a:schemeClr val="tx1"/>
                        </a:solidFill>
                        <a:latin typeface="Times New Roman" panose="02020603050405020304" pitchFamily="18" charset="0"/>
                        <a:cs typeface="Times New Roman" panose="02020603050405020304" pitchFamily="18" charset="0"/>
                      </a:endParaRPr>
                    </a:p>
                    <a:p>
                      <a:r>
                        <a:rPr lang="it-IT" sz="1700" b="1" baseline="0" dirty="0" smtClean="0">
                          <a:solidFill>
                            <a:schemeClr val="tx1"/>
                          </a:solidFill>
                          <a:latin typeface="Times New Roman" panose="02020603050405020304" pitchFamily="18" charset="0"/>
                          <a:cs typeface="Times New Roman" panose="02020603050405020304" pitchFamily="18" charset="0"/>
                        </a:rPr>
                        <a:t>SOSTEGNO DEI GIOVANI IMPRENDITORI AGRICOLI</a:t>
                      </a:r>
                    </a:p>
                    <a:p>
                      <a:pPr marL="285750" indent="-285750">
                        <a:buFont typeface="Arial" panose="020B0604020202020204" pitchFamily="34" charset="0"/>
                        <a:buChar char="•"/>
                      </a:pPr>
                      <a:r>
                        <a:rPr lang="it-IT" sz="1400" b="0" baseline="0" dirty="0" smtClean="0">
                          <a:solidFill>
                            <a:schemeClr val="tx1"/>
                          </a:solidFill>
                          <a:latin typeface="Times New Roman" panose="02020603050405020304" pitchFamily="18" charset="0"/>
                          <a:cs typeface="Times New Roman" panose="02020603050405020304" pitchFamily="18" charset="0"/>
                        </a:rPr>
                        <a:t>Decreto-legge n. 91 del 2014 </a:t>
                      </a:r>
                    </a:p>
                    <a:p>
                      <a:pPr marL="285750" indent="-285750">
                        <a:buFont typeface="Arial" panose="020B0604020202020204" pitchFamily="34" charset="0"/>
                        <a:buChar char="•"/>
                      </a:pPr>
                      <a:r>
                        <a:rPr lang="it-IT" sz="1400" b="0" baseline="0" dirty="0" smtClean="0">
                          <a:solidFill>
                            <a:schemeClr val="tx1"/>
                          </a:solidFill>
                          <a:latin typeface="Times New Roman" panose="02020603050405020304" pitchFamily="18" charset="0"/>
                          <a:cs typeface="Times New Roman" panose="02020603050405020304" pitchFamily="18" charset="0"/>
                        </a:rPr>
                        <a:t>Decreto-legge n. 91 del 2017 </a:t>
                      </a:r>
                    </a:p>
                    <a:p>
                      <a:endParaRPr lang="it-IT" b="0" baseline="0" dirty="0" smtClean="0">
                        <a:solidFill>
                          <a:schemeClr val="tx1"/>
                        </a:solidFill>
                        <a:latin typeface="Times New Roman" panose="02020603050405020304" pitchFamily="18" charset="0"/>
                        <a:cs typeface="Times New Roman" panose="02020603050405020304" pitchFamily="18" charset="0"/>
                      </a:endParaRPr>
                    </a:p>
                    <a:p>
                      <a:endParaRPr lang="it-IT" b="0" baseline="0" dirty="0" smtClean="0">
                        <a:solidFill>
                          <a:schemeClr val="tx1"/>
                        </a:solidFill>
                        <a:latin typeface="Times New Roman" panose="02020603050405020304" pitchFamily="18" charset="0"/>
                        <a:cs typeface="Times New Roman" panose="02020603050405020304" pitchFamily="18" charset="0"/>
                      </a:endParaRPr>
                    </a:p>
                    <a:p>
                      <a:endParaRPr lang="it-IT" b="0" dirty="0">
                        <a:solidFill>
                          <a:schemeClr val="tx1"/>
                        </a:solidFill>
                        <a:latin typeface="Times New Roman" panose="02020603050405020304" pitchFamily="18" charset="0"/>
                        <a:cs typeface="Times New Roman" panose="02020603050405020304" pitchFamily="18" charset="0"/>
                      </a:endParaRPr>
                    </a:p>
                  </a:txBody>
                  <a:tcPr>
                    <a:solidFill>
                      <a:schemeClr val="bg1"/>
                    </a:solidFill>
                  </a:tcPr>
                </a:tc>
                <a:tc>
                  <a:txBody>
                    <a:bodyPr/>
                    <a:lstStyle/>
                    <a:p>
                      <a:r>
                        <a:rPr lang="it-IT" sz="1400" b="0" dirty="0" smtClean="0">
                          <a:solidFill>
                            <a:schemeClr val="tx1"/>
                          </a:solidFill>
                          <a:latin typeface="Times New Roman" panose="02020603050405020304" pitchFamily="18" charset="0"/>
                          <a:cs typeface="Times New Roman" panose="02020603050405020304" pitchFamily="18" charset="0"/>
                        </a:rPr>
                        <a:t>Possibilità</a:t>
                      </a:r>
                      <a:r>
                        <a:rPr lang="it-IT" sz="1400" b="0" baseline="0" dirty="0" smtClean="0">
                          <a:solidFill>
                            <a:schemeClr val="tx1"/>
                          </a:solidFill>
                          <a:latin typeface="Times New Roman" panose="02020603050405020304" pitchFamily="18" charset="0"/>
                          <a:cs typeface="Times New Roman" panose="02020603050405020304" pitchFamily="18" charset="0"/>
                        </a:rPr>
                        <a:t> per i giovani di affiancare gli agricoltori ultra 65enni o pensionati, per il graduale trasferimento generazionale dell’attività d’impresa agricola.</a:t>
                      </a:r>
                    </a:p>
                    <a:p>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q"/>
                      </a:pPr>
                      <a:r>
                        <a:rPr lang="it-IT" sz="1400" b="0" baseline="0" dirty="0" smtClean="0">
                          <a:solidFill>
                            <a:schemeClr val="tx1"/>
                          </a:solidFill>
                          <a:latin typeface="Times New Roman" panose="02020603050405020304" pitchFamily="18" charset="0"/>
                          <a:cs typeface="Times New Roman" panose="02020603050405020304" pitchFamily="18" charset="0"/>
                        </a:rPr>
                        <a:t>GIOVANI NON PROPRIETARI</a:t>
                      </a:r>
                    </a:p>
                    <a:p>
                      <a:pPr marL="285750" indent="-285750">
                        <a:buFont typeface="Wingdings" panose="05000000000000000000" pitchFamily="2" charset="2"/>
                        <a:buChar char="q"/>
                      </a:pPr>
                      <a:r>
                        <a:rPr lang="it-IT" sz="1400" b="0" baseline="0" dirty="0" smtClean="0">
                          <a:solidFill>
                            <a:schemeClr val="tx1"/>
                          </a:solidFill>
                          <a:latin typeface="Times New Roman" panose="02020603050405020304" pitchFamily="18" charset="0"/>
                          <a:cs typeface="Times New Roman" panose="02020603050405020304" pitchFamily="18" charset="0"/>
                        </a:rPr>
                        <a:t>ETA’ COMPRESA 18-40 ANNI</a:t>
                      </a:r>
                    </a:p>
                    <a:p>
                      <a:pPr marL="0" indent="0">
                        <a:buFont typeface="Wingdings" panose="05000000000000000000" pitchFamily="2" charset="2"/>
                        <a:buNone/>
                      </a:pPr>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0" indent="0">
                        <a:buFont typeface="Wingdings" panose="05000000000000000000" pitchFamily="2" charset="2"/>
                        <a:buNone/>
                      </a:pPr>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0" indent="0">
                        <a:buFont typeface="Wingdings" panose="05000000000000000000" pitchFamily="2" charset="2"/>
                        <a:buNone/>
                      </a:pPr>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0" indent="0">
                        <a:buFont typeface="Wingdings" panose="05000000000000000000" pitchFamily="2" charset="2"/>
                        <a:buNone/>
                      </a:pPr>
                      <a:r>
                        <a:rPr lang="it-IT" sz="1400" b="0" baseline="0" dirty="0" smtClean="0">
                          <a:solidFill>
                            <a:schemeClr val="tx1"/>
                          </a:solidFill>
                          <a:latin typeface="Times New Roman" panose="02020603050405020304" pitchFamily="18" charset="0"/>
                          <a:cs typeface="Times New Roman" panose="02020603050405020304" pitchFamily="18" charset="0"/>
                        </a:rPr>
                        <a:t> Attraverso un piano giovani che prevede:</a:t>
                      </a:r>
                    </a:p>
                    <a:p>
                      <a:pPr marL="285750" indent="-285750">
                        <a:buFont typeface="Wingdings" panose="05000000000000000000" pitchFamily="2" charset="2"/>
                        <a:buChar char="q"/>
                      </a:pPr>
                      <a:r>
                        <a:rPr lang="it-IT" sz="1400" b="0" baseline="0" dirty="0" smtClean="0">
                          <a:solidFill>
                            <a:schemeClr val="tx1"/>
                          </a:solidFill>
                          <a:latin typeface="Times New Roman" panose="02020603050405020304" pitchFamily="18" charset="0"/>
                          <a:cs typeface="Times New Roman" panose="02020603050405020304" pitchFamily="18" charset="0"/>
                        </a:rPr>
                        <a:t> mutui a tasso zero per imprese aperte da </a:t>
                      </a:r>
                      <a:r>
                        <a:rPr lang="it-IT" sz="1400" b="0" i="1" baseline="0" dirty="0" smtClean="0">
                          <a:solidFill>
                            <a:schemeClr val="tx1"/>
                          </a:solidFill>
                          <a:latin typeface="Times New Roman" panose="02020603050405020304" pitchFamily="18" charset="0"/>
                          <a:cs typeface="Times New Roman" panose="02020603050405020304" pitchFamily="18" charset="0"/>
                        </a:rPr>
                        <a:t>under</a:t>
                      </a:r>
                      <a:r>
                        <a:rPr lang="it-IT" sz="1400" b="0" baseline="0" dirty="0" smtClean="0">
                          <a:solidFill>
                            <a:schemeClr val="tx1"/>
                          </a:solidFill>
                          <a:latin typeface="Times New Roman" panose="02020603050405020304" pitchFamily="18" charset="0"/>
                          <a:cs typeface="Times New Roman" panose="02020603050405020304" pitchFamily="18" charset="0"/>
                        </a:rPr>
                        <a:t> 40 e attivazione di un fondo per facilitare l’accesso a mutui e prestiti a 30 anni per il primo insediamento;</a:t>
                      </a:r>
                    </a:p>
                    <a:p>
                      <a:pPr marL="285750" indent="-285750">
                        <a:buFont typeface="Wingdings" panose="05000000000000000000" pitchFamily="2" charset="2"/>
                        <a:buChar char="q"/>
                      </a:pPr>
                      <a:r>
                        <a:rPr lang="it-IT" sz="1400" b="0" baseline="0" dirty="0" smtClean="0">
                          <a:solidFill>
                            <a:schemeClr val="tx1"/>
                          </a:solidFill>
                          <a:latin typeface="Times New Roman" panose="02020603050405020304" pitchFamily="18" charset="0"/>
                          <a:cs typeface="Times New Roman" panose="02020603050405020304" pitchFamily="18" charset="0"/>
                        </a:rPr>
                        <a:t>la detrazione fiscale al 19% per l’affitto dei terreni agricoli agli </a:t>
                      </a:r>
                      <a:r>
                        <a:rPr lang="it-IT" sz="1400" b="0" i="1" baseline="0" dirty="0" smtClean="0">
                          <a:solidFill>
                            <a:schemeClr val="tx1"/>
                          </a:solidFill>
                          <a:latin typeface="Times New Roman" panose="02020603050405020304" pitchFamily="18" charset="0"/>
                          <a:cs typeface="Times New Roman" panose="02020603050405020304" pitchFamily="18" charset="0"/>
                        </a:rPr>
                        <a:t>under</a:t>
                      </a:r>
                      <a:r>
                        <a:rPr lang="it-IT" sz="1400" b="0" baseline="0" dirty="0" smtClean="0">
                          <a:solidFill>
                            <a:schemeClr val="tx1"/>
                          </a:solidFill>
                          <a:latin typeface="Times New Roman" panose="02020603050405020304" pitchFamily="18" charset="0"/>
                          <a:cs typeface="Times New Roman" panose="02020603050405020304" pitchFamily="18" charset="0"/>
                        </a:rPr>
                        <a:t> 35;</a:t>
                      </a:r>
                    </a:p>
                    <a:p>
                      <a:pPr marL="285750" indent="-285750">
                        <a:buFont typeface="Wingdings" panose="05000000000000000000" pitchFamily="2" charset="2"/>
                        <a:buChar char="q"/>
                      </a:pPr>
                      <a:r>
                        <a:rPr lang="it-IT" sz="1400" b="0" baseline="0" dirty="0" smtClean="0">
                          <a:solidFill>
                            <a:schemeClr val="tx1"/>
                          </a:solidFill>
                          <a:latin typeface="Times New Roman" panose="02020603050405020304" pitchFamily="18" charset="0"/>
                          <a:cs typeface="Times New Roman" panose="02020603050405020304" pitchFamily="18" charset="0"/>
                        </a:rPr>
                        <a:t>stanziamento di 80 milioni di fondi europei (PAC) per il sostegno delle imprese agricole gestite dagli </a:t>
                      </a:r>
                      <a:r>
                        <a:rPr lang="it-IT" sz="1400" b="0" i="1" baseline="0" dirty="0" smtClean="0">
                          <a:solidFill>
                            <a:schemeClr val="tx1"/>
                          </a:solidFill>
                          <a:latin typeface="Times New Roman" panose="02020603050405020304" pitchFamily="18" charset="0"/>
                          <a:cs typeface="Times New Roman" panose="02020603050405020304" pitchFamily="18" charset="0"/>
                        </a:rPr>
                        <a:t>under</a:t>
                      </a:r>
                      <a:r>
                        <a:rPr lang="it-IT" sz="1400" b="0" baseline="0" dirty="0" smtClean="0">
                          <a:solidFill>
                            <a:schemeClr val="tx1"/>
                          </a:solidFill>
                          <a:latin typeface="Times New Roman" panose="02020603050405020304" pitchFamily="18" charset="0"/>
                          <a:cs typeface="Times New Roman" panose="02020603050405020304" pitchFamily="18" charset="0"/>
                        </a:rPr>
                        <a:t> 40.</a:t>
                      </a:r>
                    </a:p>
                    <a:p>
                      <a:pPr marL="0" indent="0">
                        <a:buFont typeface="Wingdings" panose="05000000000000000000" pitchFamily="2" charset="2"/>
                        <a:buNone/>
                      </a:pPr>
                      <a:r>
                        <a:rPr lang="it-IT" sz="1400" b="0" baseline="0" dirty="0" smtClean="0">
                          <a:solidFill>
                            <a:schemeClr val="tx1"/>
                          </a:solidFill>
                          <a:latin typeface="Times New Roman" panose="02020603050405020304" pitchFamily="18" charset="0"/>
                          <a:cs typeface="Times New Roman" panose="02020603050405020304" pitchFamily="18" charset="0"/>
                        </a:rPr>
                        <a:t>A favore dei giovani imprenditori agricoli del Mezzogiorno sono individuate forme di valorizzazione dei terreni agricoli incolti o abbandonati, dati in concessione sulla base di progetti per l’uso produttivo dei beni, con accesso alle misure incentivanti previste per il piano «Resto al Sud», con contributi a fondo perduto e prestiti a tasso zero.</a:t>
                      </a:r>
                    </a:p>
                    <a:p>
                      <a:pPr marL="0" indent="0">
                        <a:buFont typeface="Wingdings" panose="05000000000000000000" pitchFamily="2" charset="2"/>
                        <a:buNone/>
                      </a:pPr>
                      <a:endParaRPr lang="it-IT" sz="1400" b="0" baseline="0" dirty="0" smtClean="0">
                        <a:solidFill>
                          <a:schemeClr val="tx1"/>
                        </a:solidFill>
                        <a:latin typeface="Times New Roman" panose="02020603050405020304" pitchFamily="18" charset="0"/>
                        <a:cs typeface="Times New Roman" panose="02020603050405020304" pitchFamily="18" charset="0"/>
                      </a:endParaRPr>
                    </a:p>
                  </a:txBody>
                  <a:tcPr>
                    <a:solidFill>
                      <a:schemeClr val="bg1"/>
                    </a:solidFill>
                  </a:tcPr>
                </a:tc>
                <a:extLst>
                  <a:ext uri="{0D108BD9-81ED-4DB2-BD59-A6C34878D82A}">
                    <a16:rowId xmlns:a16="http://schemas.microsoft.com/office/drawing/2014/main" val="2063150113"/>
                  </a:ext>
                </a:extLst>
              </a:tr>
            </a:tbl>
          </a:graphicData>
        </a:graphic>
      </p:graphicFrame>
    </p:spTree>
    <p:extLst>
      <p:ext uri="{BB962C8B-B14F-4D97-AF65-F5344CB8AC3E}">
        <p14:creationId xmlns:p14="http://schemas.microsoft.com/office/powerpoint/2010/main" val="42924445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77334" y="202276"/>
            <a:ext cx="8596668" cy="670560"/>
          </a:xfrm>
        </p:spPr>
        <p:txBody>
          <a:bodyPr>
            <a:normAutofit/>
          </a:bodyPr>
          <a:lstStyle/>
          <a:p>
            <a:pPr algn="ctr"/>
            <a:r>
              <a:rPr lang="it-IT" sz="2800" dirty="0" smtClean="0">
                <a:solidFill>
                  <a:srgbClr val="FF0000"/>
                </a:solidFill>
                <a:latin typeface="Times New Roman" panose="02020603050405020304" pitchFamily="18" charset="0"/>
                <a:cs typeface="Times New Roman" panose="02020603050405020304" pitchFamily="18" charset="0"/>
              </a:rPr>
              <a:t>CULTURA</a:t>
            </a:r>
            <a:r>
              <a:rPr lang="it-IT" sz="2800" dirty="0" smtClean="0">
                <a:latin typeface="Times New Roman" panose="02020603050405020304" pitchFamily="18" charset="0"/>
                <a:cs typeface="Times New Roman" panose="02020603050405020304" pitchFamily="18" charset="0"/>
              </a:rPr>
              <a:t> </a:t>
            </a:r>
            <a:endParaRPr lang="it-IT" sz="2800" dirty="0">
              <a:latin typeface="Times New Roman" panose="02020603050405020304" pitchFamily="18" charset="0"/>
              <a:cs typeface="Times New Roman" panose="02020603050405020304" pitchFamily="18" charset="0"/>
            </a:endParaRPr>
          </a:p>
        </p:txBody>
      </p:sp>
      <p:sp>
        <p:nvSpPr>
          <p:cNvPr id="3" name="Segnaposto contenuto 2"/>
          <p:cNvSpPr>
            <a:spLocks noGrp="1"/>
          </p:cNvSpPr>
          <p:nvPr>
            <p:ph idx="1"/>
          </p:nvPr>
        </p:nvSpPr>
        <p:spPr>
          <a:xfrm>
            <a:off x="677334" y="1197033"/>
            <a:ext cx="8596668" cy="4844329"/>
          </a:xfrm>
          <a:ln>
            <a:solidFill>
              <a:schemeClr val="bg1"/>
            </a:solidFill>
          </a:ln>
        </p:spPr>
        <p:txBody>
          <a:bodyPr/>
          <a:lstStyle/>
          <a:p>
            <a:pPr marL="0" indent="0">
              <a:buNone/>
            </a:pPr>
            <a:r>
              <a:rPr lang="it-IT" sz="1700" b="1" dirty="0" smtClean="0">
                <a:solidFill>
                  <a:schemeClr val="tx1"/>
                </a:solidFill>
                <a:latin typeface="Times New Roman" panose="02020603050405020304" pitchFamily="18" charset="0"/>
                <a:cs typeface="Times New Roman" panose="02020603050405020304" pitchFamily="18" charset="0"/>
              </a:rPr>
              <a:t>18 APP, </a:t>
            </a:r>
            <a:r>
              <a:rPr lang="it-IT" sz="1700" b="1" i="1" dirty="0" smtClean="0">
                <a:solidFill>
                  <a:schemeClr val="tx1"/>
                </a:solidFill>
                <a:latin typeface="Times New Roman" panose="02020603050405020304" pitchFamily="18" charset="0"/>
                <a:cs typeface="Times New Roman" panose="02020603050405020304" pitchFamily="18" charset="0"/>
              </a:rPr>
              <a:t>BONUS</a:t>
            </a:r>
            <a:r>
              <a:rPr lang="it-IT" sz="1700" b="1" dirty="0" smtClean="0">
                <a:solidFill>
                  <a:schemeClr val="tx1"/>
                </a:solidFill>
                <a:latin typeface="Times New Roman" panose="02020603050405020304" pitchFamily="18" charset="0"/>
                <a:cs typeface="Times New Roman" panose="02020603050405020304" pitchFamily="18" charset="0"/>
              </a:rPr>
              <a:t> CULTURA PER I DICIOTTENNI</a:t>
            </a:r>
          </a:p>
          <a:p>
            <a:pPr>
              <a:spcBef>
                <a:spcPts val="0"/>
              </a:spcBef>
              <a:buClr>
                <a:schemeClr val="tx1"/>
              </a:buClr>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Legge di stabilità 2016 (legge n. 208 del 2015)</a:t>
            </a:r>
          </a:p>
          <a:p>
            <a:pPr>
              <a:spcBef>
                <a:spcPts val="0"/>
              </a:spcBef>
              <a:buClr>
                <a:schemeClr val="tx1"/>
              </a:buClr>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Legge di bilancio 2017 (legge n. 232 del 2016)</a:t>
            </a:r>
          </a:p>
          <a:p>
            <a:pPr>
              <a:spcBef>
                <a:spcPts val="0"/>
              </a:spcBef>
              <a:buClr>
                <a:schemeClr val="tx1"/>
              </a:buClr>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Legge di bilancio 2018 (legge n. 205 del 2017)</a:t>
            </a:r>
          </a:p>
          <a:p>
            <a:pPr marL="0" indent="0">
              <a:buClr>
                <a:schemeClr val="tx1"/>
              </a:buClr>
              <a:buNone/>
            </a:pPr>
            <a:endParaRPr lang="it-IT" sz="1400" dirty="0">
              <a:solidFill>
                <a:schemeClr val="tx1"/>
              </a:solidFill>
              <a:latin typeface="Times New Roman" panose="02020603050405020304" pitchFamily="18" charset="0"/>
              <a:cs typeface="Times New Roman" panose="02020603050405020304" pitchFamily="18" charset="0"/>
            </a:endParaRPr>
          </a:p>
          <a:p>
            <a:pPr marL="0" indent="0">
              <a:buClr>
                <a:schemeClr val="tx1"/>
              </a:buClr>
              <a:buNone/>
            </a:pPr>
            <a:r>
              <a:rPr lang="it-IT" sz="1400" dirty="0" smtClean="0">
                <a:solidFill>
                  <a:schemeClr val="tx1"/>
                </a:solidFill>
                <a:latin typeface="Times New Roman" panose="02020603050405020304" pitchFamily="18" charset="0"/>
                <a:cs typeface="Times New Roman" panose="02020603050405020304" pitchFamily="18" charset="0"/>
              </a:rPr>
              <a:t>Assegnazione di 500 euro a tutti i giovani, residenti in Italia, che hanno compiuto 18 anni negli anni 2016 e 2017 e che li compiranno negli anni 2018 e 2019 al fine di promuovere lo sviluppo della cultura e la conoscenza del patrimonio culturale.</a:t>
            </a:r>
          </a:p>
          <a:p>
            <a:pPr marL="0" indent="0">
              <a:buClr>
                <a:schemeClr val="tx1"/>
              </a:buClr>
              <a:buNone/>
            </a:pPr>
            <a:r>
              <a:rPr lang="it-IT" sz="1400" dirty="0" smtClean="0">
                <a:solidFill>
                  <a:schemeClr val="tx1"/>
                </a:solidFill>
                <a:latin typeface="Times New Roman" panose="02020603050405020304" pitchFamily="18" charset="0"/>
                <a:cs typeface="Times New Roman" panose="02020603050405020304" pitchFamily="18" charset="0"/>
              </a:rPr>
              <a:t>Il </a:t>
            </a:r>
            <a:r>
              <a:rPr lang="it-IT" sz="1400" b="1" i="1" dirty="0" smtClean="0">
                <a:solidFill>
                  <a:schemeClr val="tx1"/>
                </a:solidFill>
                <a:latin typeface="Times New Roman" panose="02020603050405020304" pitchFamily="18" charset="0"/>
                <a:cs typeface="Times New Roman" panose="02020603050405020304" pitchFamily="18" charset="0"/>
              </a:rPr>
              <a:t>bonus</a:t>
            </a:r>
            <a:r>
              <a:rPr lang="it-IT" sz="1400" dirty="0" smtClean="0">
                <a:solidFill>
                  <a:schemeClr val="tx1"/>
                </a:solidFill>
                <a:latin typeface="Times New Roman" panose="02020603050405020304" pitchFamily="18" charset="0"/>
                <a:cs typeface="Times New Roman" panose="02020603050405020304" pitchFamily="18" charset="0"/>
              </a:rPr>
              <a:t>, può essere utilizzato per l’acquisto di:</a:t>
            </a:r>
          </a:p>
          <a:p>
            <a:pPr>
              <a:buClr>
                <a:schemeClr val="tx1"/>
              </a:buClr>
              <a:buFont typeface="Wingdings" panose="05000000000000000000" pitchFamily="2" charset="2"/>
              <a:buChar char="q"/>
            </a:pPr>
            <a:r>
              <a:rPr lang="it-IT" sz="1400" dirty="0" smtClean="0">
                <a:solidFill>
                  <a:schemeClr val="tx1"/>
                </a:solidFill>
                <a:latin typeface="Times New Roman" panose="02020603050405020304" pitchFamily="18" charset="0"/>
                <a:cs typeface="Times New Roman" panose="02020603050405020304" pitchFamily="18" charset="0"/>
              </a:rPr>
              <a:t> BIGLIETTI per assistere a rappresentazioni teatrali, cinematografiche ed a spettacoli dal vivo</a:t>
            </a:r>
          </a:p>
          <a:p>
            <a:pPr>
              <a:buClr>
                <a:schemeClr val="tx1"/>
              </a:buClr>
              <a:buFont typeface="Wingdings" panose="05000000000000000000" pitchFamily="2" charset="2"/>
              <a:buChar char="q"/>
            </a:pPr>
            <a:r>
              <a:rPr lang="it-IT" sz="1400" dirty="0">
                <a:solidFill>
                  <a:schemeClr val="tx1"/>
                </a:solidFill>
                <a:latin typeface="Times New Roman" panose="02020603050405020304" pitchFamily="18" charset="0"/>
                <a:cs typeface="Times New Roman" panose="02020603050405020304" pitchFamily="18" charset="0"/>
              </a:rPr>
              <a:t> </a:t>
            </a:r>
            <a:r>
              <a:rPr lang="it-IT" sz="1400" dirty="0" smtClean="0">
                <a:solidFill>
                  <a:schemeClr val="tx1"/>
                </a:solidFill>
                <a:latin typeface="Times New Roman" panose="02020603050405020304" pitchFamily="18" charset="0"/>
                <a:cs typeface="Times New Roman" panose="02020603050405020304" pitchFamily="18" charset="0"/>
              </a:rPr>
              <a:t>LIBRI</a:t>
            </a:r>
          </a:p>
          <a:p>
            <a:pPr>
              <a:buClr>
                <a:schemeClr val="tx1"/>
              </a:buClr>
              <a:buFont typeface="Wingdings" panose="05000000000000000000" pitchFamily="2" charset="2"/>
              <a:buChar char="q"/>
            </a:pPr>
            <a:r>
              <a:rPr lang="it-IT" sz="1400" dirty="0">
                <a:solidFill>
                  <a:schemeClr val="tx1"/>
                </a:solidFill>
                <a:latin typeface="Times New Roman" panose="02020603050405020304" pitchFamily="18" charset="0"/>
                <a:cs typeface="Times New Roman" panose="02020603050405020304" pitchFamily="18" charset="0"/>
              </a:rPr>
              <a:t> </a:t>
            </a:r>
            <a:r>
              <a:rPr lang="it-IT" sz="1400" dirty="0" smtClean="0">
                <a:solidFill>
                  <a:schemeClr val="tx1"/>
                </a:solidFill>
                <a:latin typeface="Times New Roman" panose="02020603050405020304" pitchFamily="18" charset="0"/>
                <a:cs typeface="Times New Roman" panose="02020603050405020304" pitchFamily="18" charset="0"/>
              </a:rPr>
              <a:t>INGRESSO a musei, mostre, eventi culturali, monumenti, gallerie, aree archeologiche, parchi naturali</a:t>
            </a:r>
          </a:p>
          <a:p>
            <a:pPr>
              <a:buClr>
                <a:schemeClr val="tx1"/>
              </a:buClr>
              <a:buFont typeface="Wingdings" panose="05000000000000000000" pitchFamily="2" charset="2"/>
              <a:buChar char="q"/>
            </a:pPr>
            <a:r>
              <a:rPr lang="it-IT" sz="1400" dirty="0">
                <a:solidFill>
                  <a:schemeClr val="tx1"/>
                </a:solidFill>
                <a:latin typeface="Times New Roman" panose="02020603050405020304" pitchFamily="18" charset="0"/>
                <a:cs typeface="Times New Roman" panose="02020603050405020304" pitchFamily="18" charset="0"/>
              </a:rPr>
              <a:t> </a:t>
            </a:r>
            <a:r>
              <a:rPr lang="it-IT" sz="1400" dirty="0" smtClean="0">
                <a:solidFill>
                  <a:schemeClr val="tx1"/>
                </a:solidFill>
                <a:latin typeface="Times New Roman" panose="02020603050405020304" pitchFamily="18" charset="0"/>
                <a:cs typeface="Times New Roman" panose="02020603050405020304" pitchFamily="18" charset="0"/>
              </a:rPr>
              <a:t>CORSI di musica, di teatro o di lingua straniera. </a:t>
            </a:r>
            <a:endParaRPr lang="it-IT" dirty="0"/>
          </a:p>
        </p:txBody>
      </p:sp>
    </p:spTree>
    <p:extLst>
      <p:ext uri="{BB962C8B-B14F-4D97-AF65-F5344CB8AC3E}">
        <p14:creationId xmlns:p14="http://schemas.microsoft.com/office/powerpoint/2010/main" val="40583698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4079803140"/>
              </p:ext>
            </p:extLst>
          </p:nvPr>
        </p:nvGraphicFramePr>
        <p:xfrm>
          <a:off x="714895" y="374073"/>
          <a:ext cx="8595360" cy="6226232"/>
        </p:xfrm>
        <a:graphic>
          <a:graphicData uri="http://schemas.openxmlformats.org/drawingml/2006/table">
            <a:tbl>
              <a:tblPr firstRow="1" bandRow="1">
                <a:tableStyleId>{5C22544A-7EE6-4342-B048-85BDC9FD1C3A}</a:tableStyleId>
              </a:tblPr>
              <a:tblGrid>
                <a:gridCol w="4297680">
                  <a:extLst>
                    <a:ext uri="{9D8B030D-6E8A-4147-A177-3AD203B41FA5}">
                      <a16:colId xmlns:a16="http://schemas.microsoft.com/office/drawing/2014/main" val="3602579618"/>
                    </a:ext>
                  </a:extLst>
                </a:gridCol>
                <a:gridCol w="4297680">
                  <a:extLst>
                    <a:ext uri="{9D8B030D-6E8A-4147-A177-3AD203B41FA5}">
                      <a16:colId xmlns:a16="http://schemas.microsoft.com/office/drawing/2014/main" val="4110113911"/>
                    </a:ext>
                  </a:extLst>
                </a:gridCol>
              </a:tblGrid>
              <a:tr h="6226232">
                <a:tc>
                  <a:txBody>
                    <a:bodyPr/>
                    <a:lstStyle/>
                    <a:p>
                      <a:pPr algn="r"/>
                      <a:r>
                        <a:rPr lang="it-IT" sz="2400" b="0" dirty="0" smtClean="0">
                          <a:solidFill>
                            <a:srgbClr val="FF0000"/>
                          </a:solidFill>
                          <a:latin typeface="Times New Roman" panose="02020603050405020304" pitchFamily="18" charset="0"/>
                          <a:cs typeface="Times New Roman" panose="02020603050405020304" pitchFamily="18" charset="0"/>
                        </a:rPr>
                        <a:t>CITTADINI</a:t>
                      </a:r>
                      <a:r>
                        <a:rPr lang="it-IT" sz="2400" b="0" baseline="0" dirty="0" smtClean="0">
                          <a:solidFill>
                            <a:srgbClr val="FF0000"/>
                          </a:solidFill>
                          <a:latin typeface="Times New Roman" panose="02020603050405020304" pitchFamily="18" charset="0"/>
                          <a:cs typeface="Times New Roman" panose="02020603050405020304" pitchFamily="18" charset="0"/>
                        </a:rPr>
                        <a:t> E ISTITUZIONI</a:t>
                      </a:r>
                    </a:p>
                    <a:p>
                      <a:r>
                        <a:rPr lang="it-IT" b="0" baseline="0" dirty="0" smtClean="0">
                          <a:solidFill>
                            <a:schemeClr val="tx1"/>
                          </a:solidFill>
                          <a:latin typeface="Times New Roman" panose="02020603050405020304" pitchFamily="18" charset="0"/>
                          <a:cs typeface="Times New Roman" panose="02020603050405020304" pitchFamily="18" charset="0"/>
                        </a:rPr>
                        <a:t>  </a:t>
                      </a:r>
                    </a:p>
                    <a:p>
                      <a:endParaRPr lang="it-IT" b="0" baseline="0" dirty="0" smtClean="0">
                        <a:solidFill>
                          <a:schemeClr val="tx1"/>
                        </a:solidFill>
                        <a:latin typeface="Times New Roman" panose="02020603050405020304" pitchFamily="18" charset="0"/>
                        <a:cs typeface="Times New Roman" panose="02020603050405020304" pitchFamily="18" charset="0"/>
                      </a:endParaRPr>
                    </a:p>
                    <a:p>
                      <a:r>
                        <a:rPr lang="it-IT" sz="1700" b="1" dirty="0" smtClean="0">
                          <a:solidFill>
                            <a:schemeClr val="tx1"/>
                          </a:solidFill>
                          <a:latin typeface="Times New Roman" panose="02020603050405020304" pitchFamily="18" charset="0"/>
                          <a:cs typeface="Times New Roman" panose="02020603050405020304" pitchFamily="18" charset="0"/>
                        </a:rPr>
                        <a:t>BONUS MOBILI ED</a:t>
                      </a:r>
                      <a:r>
                        <a:rPr lang="it-IT" sz="1700" b="1" baseline="0" dirty="0" smtClean="0">
                          <a:solidFill>
                            <a:schemeClr val="tx1"/>
                          </a:solidFill>
                          <a:latin typeface="Times New Roman" panose="02020603050405020304" pitchFamily="18" charset="0"/>
                          <a:cs typeface="Times New Roman" panose="02020603050405020304" pitchFamily="18" charset="0"/>
                        </a:rPr>
                        <a:t> ELETTRODOMESTICI</a:t>
                      </a:r>
                      <a:endParaRPr lang="it-IT" sz="17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it-IT" sz="1400" b="0" dirty="0" smtClean="0">
                          <a:solidFill>
                            <a:schemeClr val="tx1"/>
                          </a:solidFill>
                          <a:latin typeface="Times New Roman" panose="02020603050405020304" pitchFamily="18" charset="0"/>
                          <a:cs typeface="Times New Roman" panose="02020603050405020304" pitchFamily="18" charset="0"/>
                        </a:rPr>
                        <a:t>Legge di stabilità 2016 (legge n. 208 del 2015)</a:t>
                      </a:r>
                    </a:p>
                    <a:p>
                      <a:pPr marL="285750" indent="-285750">
                        <a:buFont typeface="Arial" panose="020B0604020202020204" pitchFamily="34" charset="0"/>
                        <a:buChar char="•"/>
                      </a:pPr>
                      <a:r>
                        <a:rPr lang="it-IT" sz="1400" b="0" dirty="0" smtClean="0">
                          <a:solidFill>
                            <a:schemeClr val="tx1"/>
                          </a:solidFill>
                          <a:latin typeface="Times New Roman" panose="02020603050405020304" pitchFamily="18" charset="0"/>
                          <a:cs typeface="Times New Roman" panose="02020603050405020304" pitchFamily="18" charset="0"/>
                        </a:rPr>
                        <a:t>Legge di bilancio 2017 (legge n. 232 del</a:t>
                      </a:r>
                      <a:r>
                        <a:rPr lang="it-IT" sz="1400" b="0" baseline="0" dirty="0" smtClean="0">
                          <a:solidFill>
                            <a:schemeClr val="tx1"/>
                          </a:solidFill>
                          <a:latin typeface="Times New Roman" panose="02020603050405020304" pitchFamily="18" charset="0"/>
                          <a:cs typeface="Times New Roman" panose="02020603050405020304" pitchFamily="18" charset="0"/>
                        </a:rPr>
                        <a:t> 2016)</a:t>
                      </a:r>
                      <a:endParaRPr lang="it-IT" sz="1400" b="0"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it-IT" sz="1400" b="0" dirty="0" smtClean="0">
                          <a:solidFill>
                            <a:schemeClr val="tx1"/>
                          </a:solidFill>
                          <a:latin typeface="Times New Roman" panose="02020603050405020304" pitchFamily="18" charset="0"/>
                          <a:cs typeface="Times New Roman" panose="02020603050405020304" pitchFamily="18" charset="0"/>
                        </a:rPr>
                        <a:t>Decreto legge n. 50 del 2017</a:t>
                      </a:r>
                    </a:p>
                    <a:p>
                      <a:pPr marL="285750" indent="-285750">
                        <a:buFont typeface="Arial" panose="020B0604020202020204" pitchFamily="34" charset="0"/>
                        <a:buChar char="•"/>
                      </a:pPr>
                      <a:r>
                        <a:rPr lang="it-IT" sz="1400" b="0" dirty="0" smtClean="0">
                          <a:solidFill>
                            <a:schemeClr val="tx1"/>
                          </a:solidFill>
                          <a:latin typeface="Times New Roman" panose="02020603050405020304" pitchFamily="18" charset="0"/>
                          <a:cs typeface="Times New Roman" panose="02020603050405020304" pitchFamily="18" charset="0"/>
                        </a:rPr>
                        <a:t>Legge di bilancio 2018 (legge n. 205 del 2017)</a:t>
                      </a:r>
                    </a:p>
                    <a:p>
                      <a:pPr marL="285750" indent="-285750">
                        <a:buFont typeface="Arial" panose="020B0604020202020204" pitchFamily="34" charset="0"/>
                        <a:buChar char="•"/>
                      </a:pPr>
                      <a:endParaRPr lang="it-IT" sz="1200" b="0"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it-IT" sz="1200" b="0"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it-IT" sz="1200" b="0"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it-IT" sz="1200" b="0" dirty="0" smtClean="0">
                        <a:solidFill>
                          <a:schemeClr val="tx1"/>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it-IT" sz="1700" b="1" dirty="0" smtClean="0">
                          <a:solidFill>
                            <a:schemeClr val="tx1"/>
                          </a:solidFill>
                          <a:latin typeface="Times New Roman" panose="02020603050405020304" pitchFamily="18" charset="0"/>
                          <a:cs typeface="Times New Roman" panose="02020603050405020304" pitchFamily="18" charset="0"/>
                        </a:rPr>
                        <a:t>LEASING «PRIMA</a:t>
                      </a:r>
                      <a:r>
                        <a:rPr lang="it-IT" sz="1700" b="1" baseline="0" dirty="0" smtClean="0">
                          <a:solidFill>
                            <a:schemeClr val="tx1"/>
                          </a:solidFill>
                          <a:latin typeface="Times New Roman" panose="02020603050405020304" pitchFamily="18" charset="0"/>
                          <a:cs typeface="Times New Roman" panose="02020603050405020304" pitchFamily="18" charset="0"/>
                        </a:rPr>
                        <a:t> CASA»</a:t>
                      </a:r>
                      <a:endParaRPr lang="it-IT" sz="17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it-IT" sz="1400" b="0" dirty="0" smtClean="0">
                          <a:solidFill>
                            <a:schemeClr val="tx1"/>
                          </a:solidFill>
                          <a:latin typeface="Times New Roman" panose="02020603050405020304" pitchFamily="18" charset="0"/>
                          <a:cs typeface="Times New Roman" panose="02020603050405020304" pitchFamily="18" charset="0"/>
                        </a:rPr>
                        <a:t> Legge di</a:t>
                      </a:r>
                      <a:r>
                        <a:rPr lang="it-IT" sz="1400" b="0" baseline="0" dirty="0" smtClean="0">
                          <a:solidFill>
                            <a:schemeClr val="tx1"/>
                          </a:solidFill>
                          <a:latin typeface="Times New Roman" panose="02020603050405020304" pitchFamily="18" charset="0"/>
                          <a:cs typeface="Times New Roman" panose="02020603050405020304" pitchFamily="18" charset="0"/>
                        </a:rPr>
                        <a:t> stabilità 2016</a:t>
                      </a:r>
                    </a:p>
                    <a:p>
                      <a:pPr marL="0" indent="0">
                        <a:buFont typeface="Arial" panose="020B0604020202020204" pitchFamily="34" charset="0"/>
                        <a:buNone/>
                      </a:pPr>
                      <a:r>
                        <a:rPr lang="it-IT" sz="1400" b="0" baseline="0" dirty="0" smtClean="0">
                          <a:solidFill>
                            <a:schemeClr val="tx1"/>
                          </a:solidFill>
                          <a:latin typeface="Times New Roman" panose="02020603050405020304" pitchFamily="18" charset="0"/>
                          <a:cs typeface="Times New Roman" panose="02020603050405020304" pitchFamily="18" charset="0"/>
                        </a:rPr>
                        <a:t>      (legge n. 208 del 2015)</a:t>
                      </a:r>
                      <a:endParaRPr lang="it-IT" sz="1400" b="0" dirty="0" smtClean="0">
                        <a:solidFill>
                          <a:schemeClr val="tx1"/>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it-IT" sz="1800" b="0" dirty="0" smtClean="0">
                        <a:solidFill>
                          <a:schemeClr val="tx1"/>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it-IT" sz="1800" b="0" dirty="0" smtClean="0">
                        <a:solidFill>
                          <a:schemeClr val="tx1"/>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it-IT" sz="1800" b="0" dirty="0">
                        <a:solidFill>
                          <a:schemeClr val="tx1"/>
                        </a:solidFill>
                        <a:latin typeface="Times New Roman" panose="02020603050405020304" pitchFamily="18" charset="0"/>
                        <a:cs typeface="Times New Roman" panose="02020603050405020304" pitchFamily="18"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solidFill>
                  </a:tcPr>
                </a:tc>
                <a:tc>
                  <a:txBody>
                    <a:bodyPr/>
                    <a:lstStyle/>
                    <a:p>
                      <a:endParaRPr lang="it-IT" sz="1400" b="0" dirty="0" smtClean="0">
                        <a:solidFill>
                          <a:schemeClr val="tx1"/>
                        </a:solidFill>
                        <a:latin typeface="Times New Roman" panose="02020603050405020304" pitchFamily="18" charset="0"/>
                        <a:cs typeface="Times New Roman" panose="02020603050405020304" pitchFamily="18" charset="0"/>
                      </a:endParaRPr>
                    </a:p>
                    <a:p>
                      <a:endParaRPr lang="it-IT" sz="1400" b="0" dirty="0" smtClean="0">
                        <a:solidFill>
                          <a:schemeClr val="tx1"/>
                        </a:solidFill>
                        <a:latin typeface="Times New Roman" panose="02020603050405020304" pitchFamily="18" charset="0"/>
                        <a:cs typeface="Times New Roman" panose="02020603050405020304" pitchFamily="18" charset="0"/>
                      </a:endParaRPr>
                    </a:p>
                    <a:p>
                      <a:endParaRPr lang="it-IT" sz="1400" b="0" dirty="0" smtClean="0">
                        <a:solidFill>
                          <a:schemeClr val="tx1"/>
                        </a:solidFill>
                        <a:latin typeface="Times New Roman" panose="02020603050405020304" pitchFamily="18" charset="0"/>
                        <a:cs typeface="Times New Roman" panose="02020603050405020304" pitchFamily="18" charset="0"/>
                      </a:endParaRPr>
                    </a:p>
                    <a:p>
                      <a:endParaRPr lang="it-IT" sz="1400" b="0" dirty="0" smtClean="0">
                        <a:solidFill>
                          <a:schemeClr val="tx1"/>
                        </a:solidFill>
                        <a:latin typeface="Times New Roman" panose="02020603050405020304" pitchFamily="18" charset="0"/>
                        <a:cs typeface="Times New Roman" panose="02020603050405020304" pitchFamily="18" charset="0"/>
                      </a:endParaRPr>
                    </a:p>
                    <a:p>
                      <a:r>
                        <a:rPr lang="it-IT" sz="1400" b="0" dirty="0" smtClean="0">
                          <a:solidFill>
                            <a:schemeClr val="tx1"/>
                          </a:solidFill>
                          <a:latin typeface="Times New Roman" panose="02020603050405020304" pitchFamily="18" charset="0"/>
                          <a:cs typeface="Times New Roman" panose="02020603050405020304" pitchFamily="18" charset="0"/>
                        </a:rPr>
                        <a:t>Alle giovani coppie, coniugate o stabilmente conviventi, con almeno un componente di età non superiore a 35 anni, è riservata</a:t>
                      </a:r>
                      <a:r>
                        <a:rPr lang="it-IT" sz="1400" b="0" baseline="0" dirty="0" smtClean="0">
                          <a:solidFill>
                            <a:schemeClr val="tx1"/>
                          </a:solidFill>
                          <a:latin typeface="Times New Roman" panose="02020603050405020304" pitchFamily="18" charset="0"/>
                          <a:cs typeface="Times New Roman" panose="02020603050405020304" pitchFamily="18" charset="0"/>
                        </a:rPr>
                        <a:t> una detrazione fiscale pari al 50% per le spese sostenute per l’acquisto di mobili, arredi ed elettrodomestici, fino ad un massimo di 10.000 euro.</a:t>
                      </a:r>
                    </a:p>
                    <a:p>
                      <a:endParaRPr lang="it-IT" sz="1400" b="0" baseline="0" dirty="0" smtClean="0">
                        <a:solidFill>
                          <a:schemeClr val="tx1"/>
                        </a:solidFill>
                        <a:latin typeface="Times New Roman" panose="02020603050405020304" pitchFamily="18" charset="0"/>
                        <a:cs typeface="Times New Roman" panose="02020603050405020304" pitchFamily="18" charset="0"/>
                      </a:endParaRPr>
                    </a:p>
                    <a:p>
                      <a:endParaRPr lang="it-IT" sz="1400" b="0" baseline="0" dirty="0" smtClean="0">
                        <a:solidFill>
                          <a:schemeClr val="tx1"/>
                        </a:solidFill>
                        <a:latin typeface="Times New Roman" panose="02020603050405020304" pitchFamily="18" charset="0"/>
                        <a:cs typeface="Times New Roman" panose="02020603050405020304" pitchFamily="18" charset="0"/>
                      </a:endParaRPr>
                    </a:p>
                    <a:p>
                      <a:endParaRPr lang="it-IT" sz="1400" b="0" baseline="0" dirty="0" smtClean="0">
                        <a:solidFill>
                          <a:schemeClr val="tx1"/>
                        </a:solidFill>
                        <a:latin typeface="Times New Roman" panose="02020603050405020304" pitchFamily="18" charset="0"/>
                        <a:cs typeface="Times New Roman" panose="02020603050405020304" pitchFamily="18" charset="0"/>
                      </a:endParaRPr>
                    </a:p>
                    <a:p>
                      <a:endParaRPr lang="it-IT" sz="1400" b="0" baseline="0" dirty="0" smtClean="0">
                        <a:solidFill>
                          <a:schemeClr val="tx1"/>
                        </a:solidFill>
                        <a:latin typeface="Times New Roman" panose="02020603050405020304" pitchFamily="18" charset="0"/>
                        <a:cs typeface="Times New Roman" panose="02020603050405020304" pitchFamily="18" charset="0"/>
                      </a:endParaRPr>
                    </a:p>
                    <a:p>
                      <a:endParaRPr lang="it-IT" sz="1400" b="0" baseline="0" dirty="0" smtClean="0">
                        <a:solidFill>
                          <a:schemeClr val="tx1"/>
                        </a:solidFill>
                        <a:latin typeface="Times New Roman" panose="02020603050405020304" pitchFamily="18" charset="0"/>
                        <a:cs typeface="Times New Roman" panose="02020603050405020304" pitchFamily="18" charset="0"/>
                      </a:endParaRPr>
                    </a:p>
                    <a:p>
                      <a:r>
                        <a:rPr lang="it-IT" sz="1400" b="0" baseline="0" dirty="0" smtClean="0">
                          <a:solidFill>
                            <a:schemeClr val="tx1"/>
                          </a:solidFill>
                          <a:latin typeface="Times New Roman" panose="02020603050405020304" pitchFamily="18" charset="0"/>
                          <a:cs typeface="Times New Roman" panose="02020603050405020304" pitchFamily="18" charset="0"/>
                        </a:rPr>
                        <a:t>Ai giovani </a:t>
                      </a:r>
                      <a:r>
                        <a:rPr lang="it-IT" sz="1400" b="0" i="1" baseline="0" dirty="0" smtClean="0">
                          <a:solidFill>
                            <a:schemeClr val="tx1"/>
                          </a:solidFill>
                          <a:latin typeface="Times New Roman" panose="02020603050405020304" pitchFamily="18" charset="0"/>
                          <a:cs typeface="Times New Roman" panose="02020603050405020304" pitchFamily="18" charset="0"/>
                        </a:rPr>
                        <a:t>under</a:t>
                      </a:r>
                      <a:r>
                        <a:rPr lang="it-IT" sz="1400" b="0" baseline="0" dirty="0" smtClean="0">
                          <a:solidFill>
                            <a:schemeClr val="tx1"/>
                          </a:solidFill>
                          <a:latin typeface="Times New Roman" panose="02020603050405020304" pitchFamily="18" charset="0"/>
                          <a:cs typeface="Times New Roman" panose="02020603050405020304" pitchFamily="18" charset="0"/>
                        </a:rPr>
                        <a:t> 35 con un reddito complessivo non superiore a 55 mila euro che ricorrono al leasing finanziario per acquistare immobili destinati ad abitazione principale, sono riservate agevolazioni fiscali e tributarie. Inoltre il canone annuo non può superare 8.000 euro e il riscatto finale non può essere superiore a 20.000 euro. </a:t>
                      </a:r>
                    </a:p>
                  </a:txBody>
                  <a:tcPr>
                    <a:lnL w="12700" cmpd="sng">
                      <a:noFill/>
                    </a:lnL>
                    <a:solidFill>
                      <a:schemeClr val="bg1"/>
                    </a:solidFill>
                  </a:tcPr>
                </a:tc>
                <a:extLst>
                  <a:ext uri="{0D108BD9-81ED-4DB2-BD59-A6C34878D82A}">
                    <a16:rowId xmlns:a16="http://schemas.microsoft.com/office/drawing/2014/main" val="3497755695"/>
                  </a:ext>
                </a:extLst>
              </a:tr>
            </a:tbl>
          </a:graphicData>
        </a:graphic>
      </p:graphicFrame>
    </p:spTree>
    <p:extLst>
      <p:ext uri="{BB962C8B-B14F-4D97-AF65-F5344CB8AC3E}">
        <p14:creationId xmlns:p14="http://schemas.microsoft.com/office/powerpoint/2010/main" val="5075407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800" dirty="0" smtClean="0">
                <a:solidFill>
                  <a:srgbClr val="FF0000"/>
                </a:solidFill>
                <a:latin typeface="Times New Roman" panose="02020603050405020304" pitchFamily="18" charset="0"/>
                <a:cs typeface="Times New Roman" panose="02020603050405020304" pitchFamily="18" charset="0"/>
              </a:rPr>
              <a:t>GIUSTIZIA E DIRITTI </a:t>
            </a:r>
            <a:endParaRPr lang="it-IT" sz="2800" dirty="0">
              <a:solidFill>
                <a:srgbClr val="FF0000"/>
              </a:solidFill>
              <a:latin typeface="Times New Roman" panose="02020603050405020304" pitchFamily="18" charset="0"/>
              <a:cs typeface="Times New Roman" panose="02020603050405020304" pitchFamily="18" charset="0"/>
            </a:endParaRPr>
          </a:p>
        </p:txBody>
      </p:sp>
      <p:sp>
        <p:nvSpPr>
          <p:cNvPr id="3" name="Segnaposto contenuto 2"/>
          <p:cNvSpPr>
            <a:spLocks noGrp="1"/>
          </p:cNvSpPr>
          <p:nvPr>
            <p:ph sz="half" idx="1"/>
          </p:nvPr>
        </p:nvSpPr>
        <p:spPr/>
        <p:txBody>
          <a:bodyPr>
            <a:normAutofit/>
          </a:bodyPr>
          <a:lstStyle/>
          <a:p>
            <a:pPr>
              <a:spcBef>
                <a:spcPts val="0"/>
              </a:spcBef>
            </a:pPr>
            <a:r>
              <a:rPr lang="it-IT" sz="1700" b="1" i="1" dirty="0" smtClean="0">
                <a:solidFill>
                  <a:schemeClr val="tx1"/>
                </a:solidFill>
                <a:latin typeface="Times New Roman" panose="02020603050405020304" pitchFamily="18" charset="0"/>
                <a:cs typeface="Times New Roman" panose="02020603050405020304" pitchFamily="18" charset="0"/>
              </a:rPr>
              <a:t>CYBERBULLISMO</a:t>
            </a:r>
            <a:r>
              <a:rPr lang="it-IT" sz="1700" b="1" i="1" dirty="0" smtClean="0">
                <a:latin typeface="Times New Roman" panose="02020603050405020304" pitchFamily="18" charset="0"/>
                <a:cs typeface="Times New Roman" panose="02020603050405020304" pitchFamily="18" charset="0"/>
              </a:rPr>
              <a:t> </a:t>
            </a:r>
          </a:p>
          <a:p>
            <a:pPr marL="285750" indent="-285750">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Legge n. 71 del 2017</a:t>
            </a:r>
          </a:p>
          <a:p>
            <a:pPr marL="285750" indent="-285750">
              <a:spcBef>
                <a:spcPts val="0"/>
              </a:spcBef>
              <a:buClrTx/>
              <a:buFont typeface="Arial" panose="020B0604020202020204" pitchFamily="34" charset="0"/>
              <a:buChar char="•"/>
            </a:pPr>
            <a:endParaRPr lang="it-IT" sz="1400" dirty="0">
              <a:solidFill>
                <a:schemeClr val="tx1"/>
              </a:solidFill>
              <a:latin typeface="Times New Roman" panose="02020603050405020304" pitchFamily="18" charset="0"/>
              <a:cs typeface="Times New Roman" panose="02020603050405020304" pitchFamily="18" charset="0"/>
            </a:endParaRPr>
          </a:p>
          <a:p>
            <a:pPr>
              <a:spcBef>
                <a:spcPts val="0"/>
              </a:spcBef>
              <a:buClrTx/>
            </a:pPr>
            <a:r>
              <a:rPr lang="it-IT" sz="1300" i="1" dirty="0" smtClean="0">
                <a:solidFill>
                  <a:schemeClr val="tx1"/>
                </a:solidFill>
                <a:latin typeface="Times New Roman" panose="02020603050405020304" pitchFamily="18" charset="0"/>
                <a:cs typeface="Times New Roman" panose="02020603050405020304" pitchFamily="18" charset="0"/>
              </a:rPr>
              <a:t>Si intende per </a:t>
            </a:r>
            <a:r>
              <a:rPr lang="it-IT" sz="1300" b="1" i="1" dirty="0" err="1" smtClean="0">
                <a:solidFill>
                  <a:schemeClr val="tx1"/>
                </a:solidFill>
                <a:latin typeface="Times New Roman" panose="02020603050405020304" pitchFamily="18" charset="0"/>
                <a:cs typeface="Times New Roman" panose="02020603050405020304" pitchFamily="18" charset="0"/>
              </a:rPr>
              <a:t>cyberbullismo</a:t>
            </a:r>
            <a:r>
              <a:rPr lang="it-IT" sz="1300" i="1" dirty="0" smtClean="0">
                <a:solidFill>
                  <a:schemeClr val="tx1"/>
                </a:solidFill>
                <a:latin typeface="Times New Roman" panose="02020603050405020304" pitchFamily="18" charset="0"/>
                <a:cs typeface="Times New Roman" panose="02020603050405020304" pitchFamily="18" charset="0"/>
              </a:rPr>
              <a:t> qualunque forma di pressione, aggressione, molestia, ricatto, ingiuria, denigrazione, diffamazione, furto d’identità, alterazione, acquisizione illecita, manipolazione , trattamento illecito di dati personali in danno di minorenni, realizzata per via telematica, nonché la diffusione di contenuti on-line aventi ad oggetto anche uno o più componenti della famiglia del minore. </a:t>
            </a:r>
            <a:endParaRPr lang="it-IT" sz="1300" i="1" dirty="0">
              <a:solidFill>
                <a:schemeClr val="tx1"/>
              </a:solidFill>
              <a:latin typeface="Times New Roman" panose="02020603050405020304" pitchFamily="18" charset="0"/>
              <a:cs typeface="Times New Roman" panose="02020603050405020304" pitchFamily="18" charset="0"/>
            </a:endParaRPr>
          </a:p>
        </p:txBody>
      </p:sp>
      <p:sp>
        <p:nvSpPr>
          <p:cNvPr id="4" name="Segnaposto contenuto 3"/>
          <p:cNvSpPr>
            <a:spLocks noGrp="1"/>
          </p:cNvSpPr>
          <p:nvPr>
            <p:ph sz="half" idx="2"/>
          </p:nvPr>
        </p:nvSpPr>
        <p:spPr>
          <a:xfrm>
            <a:off x="5089970" y="1888740"/>
            <a:ext cx="4184034" cy="4152623"/>
          </a:xfrm>
        </p:spPr>
        <p:txBody>
          <a:bodyPr/>
          <a:lstStyle/>
          <a:p>
            <a:pPr marL="0" indent="0">
              <a:spcBef>
                <a:spcPts val="0"/>
              </a:spcBef>
              <a:buNone/>
            </a:pPr>
            <a:r>
              <a:rPr lang="it-IT" sz="1400" b="1" dirty="0" smtClean="0">
                <a:solidFill>
                  <a:schemeClr val="tx1"/>
                </a:solidFill>
                <a:latin typeface="Times New Roman" panose="02020603050405020304" pitchFamily="18" charset="0"/>
                <a:cs typeface="Times New Roman" panose="02020603050405020304" pitchFamily="18" charset="0"/>
              </a:rPr>
              <a:t>A CHI È RIVOLTO:</a:t>
            </a:r>
          </a:p>
          <a:p>
            <a:pPr marL="0" indent="0">
              <a:spcBef>
                <a:spcPts val="0"/>
              </a:spcBef>
              <a:buNone/>
            </a:pPr>
            <a:r>
              <a:rPr lang="it-IT" sz="1400" dirty="0" smtClean="0">
                <a:solidFill>
                  <a:schemeClr val="tx1"/>
                </a:solidFill>
                <a:latin typeface="Times New Roman" panose="02020603050405020304" pitchFamily="18" charset="0"/>
                <a:cs typeface="Times New Roman" panose="02020603050405020304" pitchFamily="18" charset="0"/>
              </a:rPr>
              <a:t>Ciascun minore ultraquattordicenne, nonché ciascun genitore o soggetto esercente la responsabilità genitoriale</a:t>
            </a:r>
          </a:p>
          <a:p>
            <a:pPr marL="0" indent="0">
              <a:spcBef>
                <a:spcPts val="0"/>
              </a:spcBef>
              <a:buNone/>
            </a:pPr>
            <a:endParaRPr lang="it-IT" sz="1400" dirty="0">
              <a:solidFill>
                <a:schemeClr val="tx1"/>
              </a:solidFill>
              <a:latin typeface="Times New Roman" panose="02020603050405020304" pitchFamily="18" charset="0"/>
              <a:cs typeface="Times New Roman" panose="02020603050405020304" pitchFamily="18" charset="0"/>
            </a:endParaRPr>
          </a:p>
          <a:p>
            <a:pPr marL="0" indent="0">
              <a:spcBef>
                <a:spcPts val="0"/>
              </a:spcBef>
              <a:buNone/>
            </a:pPr>
            <a:r>
              <a:rPr lang="it-IT" sz="1400" b="1" dirty="0" smtClean="0">
                <a:solidFill>
                  <a:schemeClr val="tx1"/>
                </a:solidFill>
                <a:latin typeface="Times New Roman" panose="02020603050405020304" pitchFamily="18" charset="0"/>
                <a:cs typeface="Times New Roman" panose="02020603050405020304" pitchFamily="18" charset="0"/>
              </a:rPr>
              <a:t>DISPOSIZIONI PREVISTE</a:t>
            </a:r>
            <a:r>
              <a:rPr lang="it-IT" sz="1400" dirty="0" smtClean="0">
                <a:solidFill>
                  <a:schemeClr val="tx1"/>
                </a:solidFill>
                <a:latin typeface="Times New Roman" panose="02020603050405020304" pitchFamily="18" charset="0"/>
                <a:cs typeface="Times New Roman" panose="02020603050405020304" pitchFamily="18" charset="0"/>
              </a:rPr>
              <a:t>: </a:t>
            </a:r>
          </a:p>
          <a:p>
            <a:pPr marL="0" indent="0">
              <a:spcBef>
                <a:spcPts val="0"/>
              </a:spcBef>
              <a:buNone/>
            </a:pPr>
            <a:r>
              <a:rPr lang="it-IT" sz="1400" dirty="0" smtClean="0">
                <a:solidFill>
                  <a:schemeClr val="tx1"/>
                </a:solidFill>
                <a:latin typeface="Times New Roman" panose="02020603050405020304" pitchFamily="18" charset="0"/>
                <a:cs typeface="Times New Roman" panose="02020603050405020304" pitchFamily="18" charset="0"/>
              </a:rPr>
              <a:t>Ciascun soggetto beneficiario può inoltrare al titolare del trattamento o al gestore del sito internet o del </a:t>
            </a:r>
            <a:r>
              <a:rPr lang="it-IT" sz="1400" i="1" dirty="0" smtClean="0">
                <a:solidFill>
                  <a:schemeClr val="tx1"/>
                </a:solidFill>
                <a:latin typeface="Times New Roman" panose="02020603050405020304" pitchFamily="18" charset="0"/>
                <a:cs typeface="Times New Roman" panose="02020603050405020304" pitchFamily="18" charset="0"/>
              </a:rPr>
              <a:t>social media</a:t>
            </a:r>
            <a:r>
              <a:rPr lang="it-IT" sz="1400" dirty="0" smtClean="0">
                <a:solidFill>
                  <a:schemeClr val="tx1"/>
                </a:solidFill>
                <a:latin typeface="Times New Roman" panose="02020603050405020304" pitchFamily="18" charset="0"/>
                <a:cs typeface="Times New Roman" panose="02020603050405020304" pitchFamily="18" charset="0"/>
              </a:rPr>
              <a:t>, </a:t>
            </a:r>
            <a:r>
              <a:rPr lang="it-IT" sz="1400" b="1" dirty="0" smtClean="0">
                <a:solidFill>
                  <a:schemeClr val="tx1"/>
                </a:solidFill>
                <a:latin typeface="Times New Roman" panose="02020603050405020304" pitchFamily="18" charset="0"/>
                <a:cs typeface="Times New Roman" panose="02020603050405020304" pitchFamily="18" charset="0"/>
              </a:rPr>
              <a:t>un’istanza per l’oscuramento, la rimozione o il blocco</a:t>
            </a:r>
            <a:r>
              <a:rPr lang="it-IT" sz="1400" dirty="0" smtClean="0">
                <a:solidFill>
                  <a:schemeClr val="tx1"/>
                </a:solidFill>
                <a:latin typeface="Times New Roman" panose="02020603050405020304" pitchFamily="18" charset="0"/>
                <a:cs typeface="Times New Roman" panose="02020603050405020304" pitchFamily="18" charset="0"/>
              </a:rPr>
              <a:t> di qualsiasi dato del minore;</a:t>
            </a:r>
          </a:p>
          <a:p>
            <a:pPr marL="0" indent="0">
              <a:spcBef>
                <a:spcPts val="0"/>
              </a:spcBef>
              <a:buNone/>
            </a:pPr>
            <a:r>
              <a:rPr lang="it-IT" sz="1400" dirty="0" smtClean="0">
                <a:solidFill>
                  <a:schemeClr val="tx1"/>
                </a:solidFill>
                <a:latin typeface="Times New Roman" panose="02020603050405020304" pitchFamily="18" charset="0"/>
                <a:cs typeface="Times New Roman" panose="02020603050405020304" pitchFamily="18" charset="0"/>
              </a:rPr>
              <a:t>Inoltre il dirigente scolastico può predisporre:</a:t>
            </a:r>
          </a:p>
          <a:p>
            <a:pPr marL="0" indent="0">
              <a:spcBef>
                <a:spcPts val="0"/>
              </a:spcBef>
              <a:buNone/>
            </a:pPr>
            <a:r>
              <a:rPr lang="it-IT" sz="1400" dirty="0">
                <a:solidFill>
                  <a:schemeClr val="tx1"/>
                </a:solidFill>
                <a:latin typeface="Times New Roman" panose="02020603050405020304" pitchFamily="18" charset="0"/>
                <a:cs typeface="Times New Roman" panose="02020603050405020304" pitchFamily="18" charset="0"/>
              </a:rPr>
              <a:t>-</a:t>
            </a:r>
            <a:r>
              <a:rPr lang="it-IT" sz="1400" dirty="0" smtClean="0">
                <a:solidFill>
                  <a:schemeClr val="tx1"/>
                </a:solidFill>
                <a:latin typeface="Times New Roman" panose="02020603050405020304" pitchFamily="18" charset="0"/>
                <a:cs typeface="Times New Roman" panose="02020603050405020304" pitchFamily="18" charset="0"/>
              </a:rPr>
              <a:t> </a:t>
            </a:r>
            <a:r>
              <a:rPr lang="it-IT" sz="1400" b="1" dirty="0" smtClean="0">
                <a:solidFill>
                  <a:schemeClr val="tx1"/>
                </a:solidFill>
                <a:latin typeface="Times New Roman" panose="02020603050405020304" pitchFamily="18" charset="0"/>
                <a:cs typeface="Times New Roman" panose="02020603050405020304" pitchFamily="18" charset="0"/>
              </a:rPr>
              <a:t>un’informativa ai genitori o ai tutori </a:t>
            </a:r>
            <a:r>
              <a:rPr lang="it-IT" sz="1400" dirty="0" smtClean="0">
                <a:solidFill>
                  <a:schemeClr val="tx1"/>
                </a:solidFill>
                <a:latin typeface="Times New Roman" panose="02020603050405020304" pitchFamily="18" charset="0"/>
                <a:cs typeface="Times New Roman" panose="02020603050405020304" pitchFamily="18" charset="0"/>
              </a:rPr>
              <a:t>dei minori coinvolti;</a:t>
            </a:r>
          </a:p>
          <a:p>
            <a:pPr marL="0" indent="0">
              <a:spcBef>
                <a:spcPts val="0"/>
              </a:spcBef>
              <a:buNone/>
            </a:pPr>
            <a:r>
              <a:rPr lang="it-IT" sz="1400" dirty="0">
                <a:solidFill>
                  <a:schemeClr val="tx1"/>
                </a:solidFill>
                <a:latin typeface="Times New Roman" panose="02020603050405020304" pitchFamily="18" charset="0"/>
                <a:cs typeface="Times New Roman" panose="02020603050405020304" pitchFamily="18" charset="0"/>
              </a:rPr>
              <a:t>-</a:t>
            </a:r>
            <a:r>
              <a:rPr lang="it-IT" sz="1400" dirty="0" smtClean="0">
                <a:solidFill>
                  <a:schemeClr val="tx1"/>
                </a:solidFill>
                <a:latin typeface="Times New Roman" panose="02020603050405020304" pitchFamily="18" charset="0"/>
                <a:cs typeface="Times New Roman" panose="02020603050405020304" pitchFamily="18" charset="0"/>
              </a:rPr>
              <a:t> la </a:t>
            </a:r>
            <a:r>
              <a:rPr lang="it-IT" sz="1400" b="1" dirty="0" smtClean="0">
                <a:solidFill>
                  <a:schemeClr val="tx1"/>
                </a:solidFill>
                <a:latin typeface="Times New Roman" panose="02020603050405020304" pitchFamily="18" charset="0"/>
                <a:cs typeface="Times New Roman" panose="02020603050405020304" pitchFamily="18" charset="0"/>
              </a:rPr>
              <a:t>procedura dall’ammonimento </a:t>
            </a:r>
            <a:r>
              <a:rPr lang="it-IT" sz="1400" dirty="0" smtClean="0">
                <a:solidFill>
                  <a:schemeClr val="tx1"/>
                </a:solidFill>
                <a:latin typeface="Times New Roman" panose="02020603050405020304" pitchFamily="18" charset="0"/>
                <a:cs typeface="Times New Roman" panose="02020603050405020304" pitchFamily="18" charset="0"/>
              </a:rPr>
              <a:t>disposta dal </a:t>
            </a:r>
            <a:r>
              <a:rPr lang="it-IT" sz="1400" b="1" dirty="0" smtClean="0">
                <a:solidFill>
                  <a:schemeClr val="tx1"/>
                </a:solidFill>
                <a:latin typeface="Times New Roman" panose="02020603050405020304" pitchFamily="18" charset="0"/>
                <a:cs typeface="Times New Roman" panose="02020603050405020304" pitchFamily="18" charset="0"/>
              </a:rPr>
              <a:t>questore </a:t>
            </a:r>
            <a:r>
              <a:rPr lang="it-IT" sz="1400" dirty="0" smtClean="0">
                <a:solidFill>
                  <a:schemeClr val="tx1"/>
                </a:solidFill>
                <a:latin typeface="Times New Roman" panose="02020603050405020304" pitchFamily="18" charset="0"/>
                <a:cs typeface="Times New Roman" panose="02020603050405020304" pitchFamily="18" charset="0"/>
              </a:rPr>
              <a:t>e mutuata dalla disciplina dello </a:t>
            </a:r>
            <a:r>
              <a:rPr lang="it-IT" sz="1400" i="1" dirty="0" err="1" smtClean="0">
                <a:solidFill>
                  <a:schemeClr val="tx1"/>
                </a:solidFill>
                <a:latin typeface="Times New Roman" panose="02020603050405020304" pitchFamily="18" charset="0"/>
                <a:cs typeface="Times New Roman" panose="02020603050405020304" pitchFamily="18" charset="0"/>
              </a:rPr>
              <a:t>stalking</a:t>
            </a:r>
            <a:r>
              <a:rPr lang="it-IT" sz="1400" dirty="0" smtClean="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868513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739833" y="340822"/>
            <a:ext cx="6466770" cy="523220"/>
          </a:xfrm>
          <a:prstGeom prst="rect">
            <a:avLst/>
          </a:prstGeom>
          <a:noFill/>
        </p:spPr>
        <p:txBody>
          <a:bodyPr wrap="none" rtlCol="0">
            <a:spAutoFit/>
          </a:bodyPr>
          <a:lstStyle/>
          <a:p>
            <a:pPr algn="r"/>
            <a:r>
              <a:rPr lang="it-IT" sz="2800" dirty="0" smtClean="0">
                <a:solidFill>
                  <a:srgbClr val="FF0000"/>
                </a:solidFill>
                <a:latin typeface="Times New Roman" panose="02020603050405020304" pitchFamily="18" charset="0"/>
                <a:cs typeface="Times New Roman" panose="02020603050405020304" pitchFamily="18" charset="0"/>
              </a:rPr>
              <a:t>IMPRESE, CREDITO E MEZZOGIORNO</a:t>
            </a:r>
            <a:endParaRPr lang="it-IT" sz="2800" dirty="0">
              <a:solidFill>
                <a:srgbClr val="FF0000"/>
              </a:solidFill>
              <a:latin typeface="Times New Roman" panose="02020603050405020304" pitchFamily="18" charset="0"/>
              <a:cs typeface="Times New Roman" panose="02020603050405020304" pitchFamily="18" charset="0"/>
            </a:endParaRPr>
          </a:p>
        </p:txBody>
      </p:sp>
      <p:graphicFrame>
        <p:nvGraphicFramePr>
          <p:cNvPr id="3" name="Tabella 2"/>
          <p:cNvGraphicFramePr>
            <a:graphicFrameLocks noGrp="1"/>
          </p:cNvGraphicFramePr>
          <p:nvPr>
            <p:extLst>
              <p:ext uri="{D42A27DB-BD31-4B8C-83A1-F6EECF244321}">
                <p14:modId xmlns:p14="http://schemas.microsoft.com/office/powerpoint/2010/main" val="345755435"/>
              </p:ext>
            </p:extLst>
          </p:nvPr>
        </p:nvGraphicFramePr>
        <p:xfrm>
          <a:off x="739833" y="1667318"/>
          <a:ext cx="8128000" cy="4785360"/>
        </p:xfrm>
        <a:graphic>
          <a:graphicData uri="http://schemas.openxmlformats.org/drawingml/2006/table">
            <a:tbl>
              <a:tblPr firstRow="1" bandRow="1">
                <a:tableStyleId>{5C22544A-7EE6-4342-B048-85BDC9FD1C3A}</a:tableStyleId>
              </a:tblPr>
              <a:tblGrid>
                <a:gridCol w="4077855">
                  <a:extLst>
                    <a:ext uri="{9D8B030D-6E8A-4147-A177-3AD203B41FA5}">
                      <a16:colId xmlns:a16="http://schemas.microsoft.com/office/drawing/2014/main" val="842750272"/>
                    </a:ext>
                  </a:extLst>
                </a:gridCol>
                <a:gridCol w="4050145">
                  <a:extLst>
                    <a:ext uri="{9D8B030D-6E8A-4147-A177-3AD203B41FA5}">
                      <a16:colId xmlns:a16="http://schemas.microsoft.com/office/drawing/2014/main" val="2954294559"/>
                    </a:ext>
                  </a:extLst>
                </a:gridCol>
              </a:tblGrid>
              <a:tr h="370840">
                <a:tc>
                  <a:txBody>
                    <a:bodyPr/>
                    <a:lstStyle/>
                    <a:p>
                      <a:r>
                        <a:rPr lang="it-IT" sz="1700" b="1" dirty="0" smtClean="0">
                          <a:solidFill>
                            <a:schemeClr val="tx1"/>
                          </a:solidFill>
                          <a:latin typeface="Times New Roman" panose="02020603050405020304" pitchFamily="18" charset="0"/>
                          <a:cs typeface="Times New Roman" panose="02020603050405020304" pitchFamily="18" charset="0"/>
                        </a:rPr>
                        <a:t>«NUOVE IMPRESE A TASSO ZERO»</a:t>
                      </a:r>
                    </a:p>
                    <a:p>
                      <a:pPr marL="285750" indent="-285750">
                        <a:buFont typeface="Arial" panose="020B0604020202020204" pitchFamily="34" charset="0"/>
                        <a:buChar char="•"/>
                      </a:pPr>
                      <a:r>
                        <a:rPr lang="it-IT" sz="1400" b="0" dirty="0" smtClean="0">
                          <a:solidFill>
                            <a:schemeClr val="tx1"/>
                          </a:solidFill>
                          <a:latin typeface="Times New Roman" panose="02020603050405020304" pitchFamily="18" charset="0"/>
                          <a:cs typeface="Times New Roman" panose="02020603050405020304" pitchFamily="18" charset="0"/>
                        </a:rPr>
                        <a:t>DM</a:t>
                      </a:r>
                      <a:r>
                        <a:rPr lang="it-IT" sz="1400" b="0" baseline="0" dirty="0" smtClean="0">
                          <a:solidFill>
                            <a:schemeClr val="tx1"/>
                          </a:solidFill>
                          <a:latin typeface="Times New Roman" panose="02020603050405020304" pitchFamily="18" charset="0"/>
                          <a:cs typeface="Times New Roman" panose="02020603050405020304" pitchFamily="18" charset="0"/>
                        </a:rPr>
                        <a:t> n. 140 del 2015</a:t>
                      </a:r>
                    </a:p>
                    <a:p>
                      <a:pPr marL="285750" indent="-285750">
                        <a:buFont typeface="Arial" panose="020B0604020202020204" pitchFamily="34" charset="0"/>
                        <a:buChar char="•"/>
                      </a:pPr>
                      <a:r>
                        <a:rPr lang="it-IT" sz="1400" b="0" baseline="0" dirty="0" smtClean="0">
                          <a:solidFill>
                            <a:schemeClr val="tx1"/>
                          </a:solidFill>
                          <a:latin typeface="Times New Roman" panose="02020603050405020304" pitchFamily="18" charset="0"/>
                          <a:cs typeface="Times New Roman" panose="02020603050405020304" pitchFamily="18" charset="0"/>
                        </a:rPr>
                        <a:t>Legge di bilancio 2018 (legge n. 205 del 2017)</a:t>
                      </a:r>
                      <a:endParaRPr lang="it-IT" sz="1400" b="0" dirty="0">
                        <a:solidFill>
                          <a:schemeClr val="tx1"/>
                        </a:solidFill>
                        <a:latin typeface="Times New Roman" panose="02020603050405020304" pitchFamily="18" charset="0"/>
                        <a:cs typeface="Times New Roman" panose="02020603050405020304" pitchFamily="18" charset="0"/>
                      </a:endParaRPr>
                    </a:p>
                  </a:txBody>
                  <a:tcPr>
                    <a:solidFill>
                      <a:schemeClr val="bg1"/>
                    </a:solidFill>
                  </a:tcPr>
                </a:tc>
                <a:tc>
                  <a:txBody>
                    <a:bodyPr/>
                    <a:lstStyle/>
                    <a:p>
                      <a:r>
                        <a:rPr lang="it-IT" sz="1400" b="0" dirty="0" smtClean="0">
                          <a:solidFill>
                            <a:schemeClr val="tx1"/>
                          </a:solidFill>
                          <a:latin typeface="Times New Roman" panose="02020603050405020304" pitchFamily="18" charset="0"/>
                          <a:cs typeface="Times New Roman" panose="02020603050405020304" pitchFamily="18" charset="0"/>
                        </a:rPr>
                        <a:t>Ai</a:t>
                      </a:r>
                      <a:r>
                        <a:rPr lang="it-IT" sz="1400" b="0" baseline="0" dirty="0" smtClean="0">
                          <a:solidFill>
                            <a:schemeClr val="tx1"/>
                          </a:solidFill>
                          <a:latin typeface="Times New Roman" panose="02020603050405020304" pitchFamily="18" charset="0"/>
                          <a:cs typeface="Times New Roman" panose="02020603050405020304" pitchFamily="18" charset="0"/>
                        </a:rPr>
                        <a:t> </a:t>
                      </a:r>
                      <a:r>
                        <a:rPr lang="it-IT" sz="1400" b="0" dirty="0" smtClean="0">
                          <a:solidFill>
                            <a:schemeClr val="tx1"/>
                          </a:solidFill>
                          <a:latin typeface="Times New Roman" panose="02020603050405020304" pitchFamily="18" charset="0"/>
                          <a:cs typeface="Times New Roman" panose="02020603050405020304" pitchFamily="18" charset="0"/>
                        </a:rPr>
                        <a:t>giovani fino a 35 anni e alle donne, indipendentemente dalla loro</a:t>
                      </a:r>
                      <a:r>
                        <a:rPr lang="it-IT" sz="1400" b="0" baseline="0" dirty="0" smtClean="0">
                          <a:solidFill>
                            <a:schemeClr val="tx1"/>
                          </a:solidFill>
                          <a:latin typeface="Times New Roman" panose="02020603050405020304" pitchFamily="18" charset="0"/>
                          <a:cs typeface="Times New Roman" panose="02020603050405020304" pitchFamily="18" charset="0"/>
                        </a:rPr>
                        <a:t> </a:t>
                      </a:r>
                      <a:r>
                        <a:rPr lang="it-IT" sz="1400" b="0" dirty="0" smtClean="0">
                          <a:solidFill>
                            <a:schemeClr val="tx1"/>
                          </a:solidFill>
                          <a:latin typeface="Times New Roman" panose="02020603050405020304" pitchFamily="18" charset="0"/>
                          <a:cs typeface="Times New Roman" panose="02020603050405020304" pitchFamily="18" charset="0"/>
                        </a:rPr>
                        <a:t>età,</a:t>
                      </a:r>
                      <a:r>
                        <a:rPr lang="it-IT" sz="1400" b="0" baseline="0" dirty="0" smtClean="0">
                          <a:solidFill>
                            <a:schemeClr val="tx1"/>
                          </a:solidFill>
                          <a:latin typeface="Times New Roman" panose="02020603050405020304" pitchFamily="18" charset="0"/>
                          <a:cs typeface="Times New Roman" panose="02020603050405020304" pitchFamily="18" charset="0"/>
                        </a:rPr>
                        <a:t> sono riservati interventi di sostegno finalizzati alla creazione di nuove imprese. </a:t>
                      </a:r>
                    </a:p>
                    <a:p>
                      <a:r>
                        <a:rPr lang="it-IT" sz="1400" b="0" baseline="0" dirty="0" smtClean="0">
                          <a:solidFill>
                            <a:schemeClr val="tx1"/>
                          </a:solidFill>
                          <a:latin typeface="Times New Roman" panose="02020603050405020304" pitchFamily="18" charset="0"/>
                          <a:cs typeface="Times New Roman" panose="02020603050405020304" pitchFamily="18" charset="0"/>
                        </a:rPr>
                        <a:t>Le agevolazioni denominate «Nuove imprese a tasso zero»:</a:t>
                      </a:r>
                      <a:endParaRPr lang="it-IT" sz="1400" b="0" dirty="0" smtClean="0">
                        <a:solidFill>
                          <a:schemeClr val="tx1"/>
                        </a:solidFill>
                        <a:latin typeface="Times New Roman" panose="02020603050405020304" pitchFamily="18" charset="0"/>
                        <a:cs typeface="Times New Roman" panose="02020603050405020304" pitchFamily="18" charset="0"/>
                      </a:endParaRPr>
                    </a:p>
                    <a:p>
                      <a:endParaRPr lang="it-IT" sz="1400" b="0"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q"/>
                      </a:pPr>
                      <a:r>
                        <a:rPr lang="it-IT" sz="1400" b="0" baseline="0" dirty="0" smtClean="0">
                          <a:solidFill>
                            <a:schemeClr val="tx1"/>
                          </a:solidFill>
                          <a:latin typeface="Times New Roman" panose="02020603050405020304" pitchFamily="18" charset="0"/>
                          <a:cs typeface="Times New Roman" panose="02020603050405020304" pitchFamily="18" charset="0"/>
                        </a:rPr>
                        <a:t> sono applicabili in tutto il territorio nazionale</a:t>
                      </a:r>
                    </a:p>
                    <a:p>
                      <a:pPr marL="285750" indent="-285750">
                        <a:buFont typeface="Wingdings" panose="05000000000000000000" pitchFamily="2" charset="2"/>
                        <a:buChar char="q"/>
                      </a:pPr>
                      <a:r>
                        <a:rPr lang="it-IT" sz="1400" b="0" baseline="0" dirty="0" smtClean="0">
                          <a:solidFill>
                            <a:schemeClr val="tx1"/>
                          </a:solidFill>
                          <a:latin typeface="Times New Roman" panose="02020603050405020304" pitchFamily="18" charset="0"/>
                          <a:cs typeface="Times New Roman" panose="02020603050405020304" pitchFamily="18" charset="0"/>
                        </a:rPr>
                        <a:t> prevedono la concessione di mutui agevolati a tasso zero per il finanziamento di progetti d’impresa con spese non superiori a 1,5 milioni di euro relative a: </a:t>
                      </a:r>
                    </a:p>
                    <a:p>
                      <a:pPr marL="284400" indent="0">
                        <a:buFont typeface="Wingdings" panose="05000000000000000000" pitchFamily="2" charset="2"/>
                        <a:buNone/>
                      </a:pPr>
                      <a:r>
                        <a:rPr lang="it-IT" sz="1400" b="0" baseline="0" dirty="0" smtClean="0">
                          <a:solidFill>
                            <a:schemeClr val="tx1"/>
                          </a:solidFill>
                          <a:latin typeface="Times New Roman" panose="02020603050405020304" pitchFamily="18" charset="0"/>
                          <a:cs typeface="Times New Roman" panose="02020603050405020304" pitchFamily="18" charset="0"/>
                        </a:rPr>
                        <a:t>-  produzione di beni nei settori dell’industria, artigianato, trasformazione dei prodotti agricoli;</a:t>
                      </a:r>
                    </a:p>
                    <a:p>
                      <a:pPr marL="284400" indent="0">
                        <a:buFont typeface="Wingdings" panose="05000000000000000000" pitchFamily="2" charset="2"/>
                        <a:buNone/>
                      </a:pPr>
                      <a:r>
                        <a:rPr lang="it-IT" sz="1400" b="0" baseline="0" dirty="0" smtClean="0">
                          <a:solidFill>
                            <a:schemeClr val="tx1"/>
                          </a:solidFill>
                          <a:latin typeface="Times New Roman" panose="02020603050405020304" pitchFamily="18" charset="0"/>
                          <a:cs typeface="Times New Roman" panose="02020603050405020304" pitchFamily="18" charset="0"/>
                        </a:rPr>
                        <a:t>-  fornitura di servizi;</a:t>
                      </a:r>
                    </a:p>
                    <a:p>
                      <a:pPr marL="284400" indent="0">
                        <a:buFont typeface="Wingdings" panose="05000000000000000000" pitchFamily="2" charset="2"/>
                        <a:buNone/>
                      </a:pPr>
                      <a:r>
                        <a:rPr lang="it-IT" sz="1400" b="0" baseline="0" dirty="0" smtClean="0">
                          <a:solidFill>
                            <a:schemeClr val="tx1"/>
                          </a:solidFill>
                          <a:latin typeface="Times New Roman" panose="02020603050405020304" pitchFamily="18" charset="0"/>
                          <a:cs typeface="Times New Roman" panose="02020603050405020304" pitchFamily="18" charset="0"/>
                        </a:rPr>
                        <a:t>-  commercio e turismo;</a:t>
                      </a:r>
                    </a:p>
                    <a:p>
                      <a:pPr marL="284400" indent="0">
                        <a:buFont typeface="Wingdings" panose="05000000000000000000" pitchFamily="2" charset="2"/>
                        <a:buNone/>
                      </a:pPr>
                      <a:r>
                        <a:rPr lang="it-IT" sz="1400" b="0" baseline="0" dirty="0" smtClean="0">
                          <a:solidFill>
                            <a:schemeClr val="tx1"/>
                          </a:solidFill>
                          <a:latin typeface="Times New Roman" panose="02020603050405020304" pitchFamily="18" charset="0"/>
                          <a:cs typeface="Times New Roman" panose="02020603050405020304" pitchFamily="18" charset="0"/>
                        </a:rPr>
                        <a:t>-  attività nella filiera turistico-culturale; </a:t>
                      </a:r>
                    </a:p>
                    <a:p>
                      <a:pPr marL="284400" indent="0">
                        <a:buFont typeface="Wingdings" panose="05000000000000000000" pitchFamily="2" charset="2"/>
                        <a:buNone/>
                      </a:pPr>
                      <a:r>
                        <a:rPr lang="it-IT" sz="1400" b="0" baseline="0" dirty="0" smtClean="0">
                          <a:solidFill>
                            <a:schemeClr val="tx1"/>
                          </a:solidFill>
                          <a:latin typeface="Times New Roman" panose="02020603050405020304" pitchFamily="18" charset="0"/>
                          <a:cs typeface="Times New Roman" panose="02020603050405020304" pitchFamily="18" charset="0"/>
                        </a:rPr>
                        <a:t>-  creazione di nuove relazioni sociali. </a:t>
                      </a:r>
                    </a:p>
                    <a:p>
                      <a:pPr marL="0" indent="0">
                        <a:buFont typeface="Wingdings" panose="05000000000000000000" pitchFamily="2" charset="2"/>
                        <a:buNone/>
                      </a:pPr>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0" indent="0">
                        <a:buFont typeface="Wingdings" panose="05000000000000000000" pitchFamily="2" charset="2"/>
                        <a:buNone/>
                      </a:pPr>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0" indent="0">
                        <a:buFont typeface="Wingdings" panose="05000000000000000000" pitchFamily="2" charset="2"/>
                        <a:buNone/>
                      </a:pPr>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0" indent="0">
                        <a:buFont typeface="Wingdings" panose="05000000000000000000" pitchFamily="2" charset="2"/>
                        <a:buNone/>
                      </a:pPr>
                      <a:endParaRPr lang="it-IT" sz="1400" b="0" dirty="0">
                        <a:solidFill>
                          <a:schemeClr val="tx1"/>
                        </a:solidFill>
                        <a:latin typeface="Times New Roman" panose="02020603050405020304" pitchFamily="18" charset="0"/>
                        <a:cs typeface="Times New Roman" panose="02020603050405020304" pitchFamily="18" charset="0"/>
                      </a:endParaRPr>
                    </a:p>
                  </a:txBody>
                  <a:tcPr>
                    <a:solidFill>
                      <a:schemeClr val="bg1"/>
                    </a:solidFill>
                  </a:tcPr>
                </a:tc>
                <a:extLst>
                  <a:ext uri="{0D108BD9-81ED-4DB2-BD59-A6C34878D82A}">
                    <a16:rowId xmlns:a16="http://schemas.microsoft.com/office/drawing/2014/main" val="3629399312"/>
                  </a:ext>
                </a:extLst>
              </a:tr>
            </a:tbl>
          </a:graphicData>
        </a:graphic>
      </p:graphicFrame>
    </p:spTree>
    <p:extLst>
      <p:ext uri="{BB962C8B-B14F-4D97-AF65-F5344CB8AC3E}">
        <p14:creationId xmlns:p14="http://schemas.microsoft.com/office/powerpoint/2010/main" val="9136449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la 2"/>
          <p:cNvGraphicFramePr>
            <a:graphicFrameLocks noGrp="1"/>
          </p:cNvGraphicFramePr>
          <p:nvPr>
            <p:extLst>
              <p:ext uri="{D42A27DB-BD31-4B8C-83A1-F6EECF244321}">
                <p14:modId xmlns:p14="http://schemas.microsoft.com/office/powerpoint/2010/main" val="3257985680"/>
              </p:ext>
            </p:extLst>
          </p:nvPr>
        </p:nvGraphicFramePr>
        <p:xfrm>
          <a:off x="718590" y="769542"/>
          <a:ext cx="8333970" cy="6009640"/>
        </p:xfrm>
        <a:graphic>
          <a:graphicData uri="http://schemas.openxmlformats.org/drawingml/2006/table">
            <a:tbl>
              <a:tblPr firstRow="1" bandRow="1">
                <a:tableStyleId>{5C22544A-7EE6-4342-B048-85BDC9FD1C3A}</a:tableStyleId>
              </a:tblPr>
              <a:tblGrid>
                <a:gridCol w="4166985">
                  <a:extLst>
                    <a:ext uri="{9D8B030D-6E8A-4147-A177-3AD203B41FA5}">
                      <a16:colId xmlns:a16="http://schemas.microsoft.com/office/drawing/2014/main" val="829561085"/>
                    </a:ext>
                  </a:extLst>
                </a:gridCol>
                <a:gridCol w="4166985">
                  <a:extLst>
                    <a:ext uri="{9D8B030D-6E8A-4147-A177-3AD203B41FA5}">
                      <a16:colId xmlns:a16="http://schemas.microsoft.com/office/drawing/2014/main" val="2266657994"/>
                    </a:ext>
                  </a:extLst>
                </a:gridCol>
              </a:tblGrid>
              <a:tr h="370840">
                <a:tc>
                  <a:txBody>
                    <a:bodyPr/>
                    <a:lstStyle/>
                    <a:p>
                      <a:r>
                        <a:rPr lang="it-IT" sz="1700" b="1" dirty="0" smtClean="0">
                          <a:solidFill>
                            <a:schemeClr val="tx1"/>
                          </a:solidFill>
                          <a:latin typeface="Times New Roman" panose="02020603050405020304" pitchFamily="18" charset="0"/>
                          <a:cs typeface="Times New Roman" panose="02020603050405020304" pitchFamily="18" charset="0"/>
                        </a:rPr>
                        <a:t>INCENTIVI FISCALI</a:t>
                      </a:r>
                      <a:r>
                        <a:rPr lang="it-IT" sz="1700" b="1" baseline="0" dirty="0" smtClean="0">
                          <a:solidFill>
                            <a:schemeClr val="tx1"/>
                          </a:solidFill>
                          <a:latin typeface="Times New Roman" panose="02020603050405020304" pitchFamily="18" charset="0"/>
                          <a:cs typeface="Times New Roman" panose="02020603050405020304" pitchFamily="18" charset="0"/>
                        </a:rPr>
                        <a:t> ALLE START-UP E ALLE PMI INNOVATIVE</a:t>
                      </a:r>
                    </a:p>
                    <a:p>
                      <a:pPr marL="285750" indent="-285750">
                        <a:buFont typeface="Arial" panose="020B0604020202020204" pitchFamily="34" charset="0"/>
                        <a:buChar char="•"/>
                      </a:pPr>
                      <a:r>
                        <a:rPr lang="it-IT" sz="1400" b="0" baseline="0" dirty="0" smtClean="0">
                          <a:solidFill>
                            <a:schemeClr val="tx1"/>
                          </a:solidFill>
                          <a:latin typeface="Times New Roman" panose="02020603050405020304" pitchFamily="18" charset="0"/>
                          <a:cs typeface="Times New Roman" panose="02020603050405020304" pitchFamily="18" charset="0"/>
                        </a:rPr>
                        <a:t>Legge di stabilità 2015 (legge n. 190 del 2014)</a:t>
                      </a:r>
                    </a:p>
                    <a:p>
                      <a:pPr marL="285750" indent="-285750">
                        <a:buFont typeface="Arial" panose="020B0604020202020204" pitchFamily="34" charset="0"/>
                        <a:buChar char="•"/>
                      </a:pPr>
                      <a:r>
                        <a:rPr lang="it-IT" sz="1400" b="0" baseline="0" dirty="0" smtClean="0">
                          <a:solidFill>
                            <a:schemeClr val="tx1"/>
                          </a:solidFill>
                          <a:latin typeface="Times New Roman" panose="02020603050405020304" pitchFamily="18" charset="0"/>
                          <a:cs typeface="Times New Roman" panose="02020603050405020304" pitchFamily="18" charset="0"/>
                        </a:rPr>
                        <a:t>Legge di stabilità 2016 (legge n. 208 del 2015)</a:t>
                      </a:r>
                    </a:p>
                    <a:p>
                      <a:pPr marL="285750" indent="-285750">
                        <a:buFont typeface="Arial" panose="020B0604020202020204" pitchFamily="34" charset="0"/>
                        <a:buChar char="•"/>
                      </a:pPr>
                      <a:r>
                        <a:rPr lang="it-IT" sz="1400" b="0" baseline="0" dirty="0" smtClean="0">
                          <a:solidFill>
                            <a:schemeClr val="tx1"/>
                          </a:solidFill>
                          <a:latin typeface="Times New Roman" panose="02020603050405020304" pitchFamily="18" charset="0"/>
                          <a:cs typeface="Times New Roman" panose="02020603050405020304" pitchFamily="18" charset="0"/>
                        </a:rPr>
                        <a:t>Legge di bilancio 2017 (legge n. 232 del 2016)</a:t>
                      </a:r>
                      <a:endParaRPr lang="it-IT" sz="1400" b="0" dirty="0">
                        <a:solidFill>
                          <a:schemeClr val="tx1"/>
                        </a:solidFill>
                        <a:latin typeface="Times New Roman" panose="02020603050405020304" pitchFamily="18" charset="0"/>
                        <a:cs typeface="Times New Roman" panose="02020603050405020304" pitchFamily="18" charset="0"/>
                      </a:endParaRPr>
                    </a:p>
                  </a:txBody>
                  <a:tcPr>
                    <a:solidFill>
                      <a:schemeClr val="bg1"/>
                    </a:solidFill>
                  </a:tcPr>
                </a:tc>
                <a:tc>
                  <a:txBody>
                    <a:bodyPr/>
                    <a:lstStyle/>
                    <a:p>
                      <a:r>
                        <a:rPr lang="it-IT" sz="1400" b="0" dirty="0" smtClean="0">
                          <a:solidFill>
                            <a:schemeClr val="tx1"/>
                          </a:solidFill>
                          <a:latin typeface="Times New Roman" panose="02020603050405020304" pitchFamily="18" charset="0"/>
                          <a:cs typeface="Times New Roman" panose="02020603050405020304" pitchFamily="18" charset="0"/>
                        </a:rPr>
                        <a:t>Al fine di</a:t>
                      </a:r>
                      <a:r>
                        <a:rPr lang="it-IT" sz="1400" b="0" baseline="0" dirty="0" smtClean="0">
                          <a:solidFill>
                            <a:schemeClr val="tx1"/>
                          </a:solidFill>
                          <a:latin typeface="Times New Roman" panose="02020603050405020304" pitchFamily="18" charset="0"/>
                          <a:cs typeface="Times New Roman" panose="02020603050405020304" pitchFamily="18" charset="0"/>
                        </a:rPr>
                        <a:t> favorire la diffusione di nuova imprenditorialità e la nascita di imprese innovative – «start up»- sono state introdotte varie agevolazioni:</a:t>
                      </a:r>
                    </a:p>
                    <a:p>
                      <a:pPr marL="0" indent="0">
                        <a:buFontTx/>
                        <a:buChar char="-"/>
                      </a:pPr>
                      <a:r>
                        <a:rPr lang="it-IT" sz="1400" b="0" baseline="0" dirty="0" smtClean="0">
                          <a:solidFill>
                            <a:schemeClr val="tx1"/>
                          </a:solidFill>
                          <a:latin typeface="Times New Roman" panose="02020603050405020304" pitchFamily="18" charset="0"/>
                          <a:cs typeface="Times New Roman" panose="02020603050405020304" pitchFamily="18" charset="0"/>
                        </a:rPr>
                        <a:t>  esenzione dal pagamento degli oneri di costituzione e di registrazione presso le camere di commercio fino al quinto anno dopo l’iscrizione;</a:t>
                      </a:r>
                    </a:p>
                    <a:p>
                      <a:pPr marL="0" indent="0">
                        <a:buFontTx/>
                        <a:buChar char="-"/>
                      </a:pPr>
                      <a:r>
                        <a:rPr lang="it-IT" sz="1400" b="0" baseline="0" dirty="0" smtClean="0">
                          <a:solidFill>
                            <a:schemeClr val="tx1"/>
                          </a:solidFill>
                          <a:latin typeface="Times New Roman" panose="02020603050405020304" pitchFamily="18" charset="0"/>
                          <a:cs typeface="Times New Roman" panose="02020603050405020304" pitchFamily="18" charset="0"/>
                        </a:rPr>
                        <a:t>  possibilità di assunzione di personale con contratto a tempo determinato , riduzione della aliquota d’imposta sui redditi e franchigia IRAP più alta.</a:t>
                      </a:r>
                    </a:p>
                    <a:p>
                      <a:pPr marL="0" indent="0">
                        <a:buFontTx/>
                        <a:buNone/>
                      </a:pPr>
                      <a:r>
                        <a:rPr lang="it-IT" sz="1400" b="0" baseline="0" dirty="0" smtClean="0">
                          <a:solidFill>
                            <a:schemeClr val="tx1"/>
                          </a:solidFill>
                          <a:latin typeface="Times New Roman" panose="02020603050405020304" pitchFamily="18" charset="0"/>
                          <a:cs typeface="Times New Roman" panose="02020603050405020304" pitchFamily="18" charset="0"/>
                        </a:rPr>
                        <a:t>A coloro che investono somme nel capitale sociale delle start-up innovative e le mantengono per almeno 3 anni (investimenti che non eccedono 1.000.000 euro in ciascun periodo d’imposta) è riconosciuta una detrazione Irpef del 19%.</a:t>
                      </a:r>
                    </a:p>
                    <a:p>
                      <a:pPr marL="0" indent="0">
                        <a:buFontTx/>
                        <a:buNone/>
                      </a:pPr>
                      <a:r>
                        <a:rPr lang="it-IT" sz="1400" b="0" baseline="0" dirty="0" smtClean="0">
                          <a:solidFill>
                            <a:schemeClr val="tx1"/>
                          </a:solidFill>
                          <a:latin typeface="Times New Roman" panose="02020603050405020304" pitchFamily="18" charset="0"/>
                          <a:cs typeface="Times New Roman" panose="02020603050405020304" pitchFamily="18" charset="0"/>
                        </a:rPr>
                        <a:t>Per consentire la concessione dei finanziamenti agevolati in favore delle start-up innovative la dotazione del Fondo per la crescita è stata incrementata, per il biennio 2017-2018, della somma di 47,5 milioni di euro.</a:t>
                      </a:r>
                    </a:p>
                    <a:p>
                      <a:pPr marL="0" indent="0">
                        <a:buFontTx/>
                        <a:buNone/>
                      </a:pPr>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0" indent="0">
                        <a:buFontTx/>
                        <a:buNone/>
                      </a:pPr>
                      <a:r>
                        <a:rPr lang="it-IT" sz="1400" b="0" baseline="0" dirty="0" smtClean="0">
                          <a:solidFill>
                            <a:schemeClr val="tx1"/>
                          </a:solidFill>
                          <a:latin typeface="Times New Roman" panose="02020603050405020304" pitchFamily="18" charset="0"/>
                          <a:cs typeface="Times New Roman" panose="02020603050405020304" pitchFamily="18" charset="0"/>
                        </a:rPr>
                        <a:t>Le agevolazioni previste per le start-up sono state estese anche alle «PMI innovative» con:</a:t>
                      </a:r>
                    </a:p>
                    <a:p>
                      <a:pPr marL="0" indent="0">
                        <a:buFontTx/>
                        <a:buNone/>
                      </a:pPr>
                      <a:r>
                        <a:rPr lang="it-IT" sz="1400" b="0" baseline="0" dirty="0" smtClean="0">
                          <a:solidFill>
                            <a:schemeClr val="tx1"/>
                          </a:solidFill>
                          <a:latin typeface="Times New Roman" panose="02020603050405020304" pitchFamily="18" charset="0"/>
                          <a:cs typeface="Times New Roman" panose="02020603050405020304" pitchFamily="18" charset="0"/>
                        </a:rPr>
                        <a:t>-  meno di 250 persone;</a:t>
                      </a:r>
                    </a:p>
                    <a:p>
                      <a:pPr marL="0" indent="0">
                        <a:buFontTx/>
                        <a:buChar char="-"/>
                      </a:pPr>
                      <a:r>
                        <a:rPr lang="it-IT" sz="1400" b="0" baseline="0" dirty="0" smtClean="0">
                          <a:solidFill>
                            <a:schemeClr val="tx1"/>
                          </a:solidFill>
                          <a:latin typeface="Times New Roman" panose="02020603050405020304" pitchFamily="18" charset="0"/>
                          <a:cs typeface="Times New Roman" panose="02020603050405020304" pitchFamily="18" charset="0"/>
                        </a:rPr>
                        <a:t>  limite fatturato annuo 50 milioni di euro.</a:t>
                      </a:r>
                    </a:p>
                    <a:p>
                      <a:pPr marL="0" indent="0">
                        <a:buFontTx/>
                        <a:buNone/>
                      </a:pPr>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0" indent="0">
                        <a:buFontTx/>
                        <a:buNone/>
                      </a:pPr>
                      <a:endParaRPr lang="it-IT" sz="1400" b="0" dirty="0">
                        <a:solidFill>
                          <a:schemeClr val="tx1"/>
                        </a:solidFill>
                        <a:latin typeface="Times New Roman" panose="02020603050405020304" pitchFamily="18" charset="0"/>
                        <a:cs typeface="Times New Roman" panose="02020603050405020304" pitchFamily="18" charset="0"/>
                      </a:endParaRPr>
                    </a:p>
                  </a:txBody>
                  <a:tcPr>
                    <a:solidFill>
                      <a:schemeClr val="bg1"/>
                    </a:solidFill>
                  </a:tcPr>
                </a:tc>
                <a:extLst>
                  <a:ext uri="{0D108BD9-81ED-4DB2-BD59-A6C34878D82A}">
                    <a16:rowId xmlns:a16="http://schemas.microsoft.com/office/drawing/2014/main" val="3966552820"/>
                  </a:ext>
                </a:extLst>
              </a:tr>
              <a:tr h="370840">
                <a:tc>
                  <a:txBody>
                    <a:bodyPr/>
                    <a:lstStyle/>
                    <a:p>
                      <a:pPr marL="285750" indent="-285750">
                        <a:buFont typeface="Arial" panose="020B0604020202020204" pitchFamily="34" charset="0"/>
                        <a:buChar char="•"/>
                      </a:pPr>
                      <a:endParaRPr lang="it-IT" sz="1400" b="0" dirty="0">
                        <a:solidFill>
                          <a:schemeClr val="tx1"/>
                        </a:solidFill>
                        <a:latin typeface="Times New Roman" panose="02020603050405020304" pitchFamily="18" charset="0"/>
                        <a:cs typeface="Times New Roman" panose="02020603050405020304" pitchFamily="18" charset="0"/>
                      </a:endParaRPr>
                    </a:p>
                  </a:txBody>
                  <a:tcPr>
                    <a:solidFill>
                      <a:schemeClr val="bg1"/>
                    </a:solidFill>
                  </a:tcPr>
                </a:tc>
                <a:tc>
                  <a:txBody>
                    <a:bodyPr/>
                    <a:lstStyle/>
                    <a:p>
                      <a:pPr marL="0" indent="0">
                        <a:buFontTx/>
                        <a:buNone/>
                      </a:pPr>
                      <a:endParaRPr lang="it-IT" sz="1400" b="0" dirty="0">
                        <a:solidFill>
                          <a:schemeClr val="tx1"/>
                        </a:solidFill>
                        <a:latin typeface="Times New Roman" panose="02020603050405020304" pitchFamily="18" charset="0"/>
                        <a:cs typeface="Times New Roman" panose="02020603050405020304" pitchFamily="18" charset="0"/>
                      </a:endParaRPr>
                    </a:p>
                  </a:txBody>
                  <a:tcPr>
                    <a:solidFill>
                      <a:schemeClr val="bg1"/>
                    </a:solidFill>
                  </a:tcPr>
                </a:tc>
                <a:extLst>
                  <a:ext uri="{0D108BD9-81ED-4DB2-BD59-A6C34878D82A}">
                    <a16:rowId xmlns:a16="http://schemas.microsoft.com/office/drawing/2014/main" val="2817737300"/>
                  </a:ext>
                </a:extLst>
              </a:tr>
            </a:tbl>
          </a:graphicData>
        </a:graphic>
      </p:graphicFrame>
    </p:spTree>
    <p:extLst>
      <p:ext uri="{BB962C8B-B14F-4D97-AF65-F5344CB8AC3E}">
        <p14:creationId xmlns:p14="http://schemas.microsoft.com/office/powerpoint/2010/main" val="16287526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extLst>
              <p:ext uri="{D42A27DB-BD31-4B8C-83A1-F6EECF244321}">
                <p14:modId xmlns:p14="http://schemas.microsoft.com/office/powerpoint/2010/main" val="1077053604"/>
              </p:ext>
            </p:extLst>
          </p:nvPr>
        </p:nvGraphicFramePr>
        <p:xfrm>
          <a:off x="710277" y="166254"/>
          <a:ext cx="8128000" cy="6882939"/>
        </p:xfrm>
        <a:graphic>
          <a:graphicData uri="http://schemas.openxmlformats.org/drawingml/2006/table">
            <a:tbl>
              <a:tblPr firstRow="1" bandRow="1">
                <a:tableStyleId>{5C22544A-7EE6-4342-B048-85BDC9FD1C3A}</a:tableStyleId>
              </a:tblPr>
              <a:tblGrid>
                <a:gridCol w="4077854">
                  <a:extLst>
                    <a:ext uri="{9D8B030D-6E8A-4147-A177-3AD203B41FA5}">
                      <a16:colId xmlns:a16="http://schemas.microsoft.com/office/drawing/2014/main" val="28614884"/>
                    </a:ext>
                  </a:extLst>
                </a:gridCol>
                <a:gridCol w="4050146">
                  <a:extLst>
                    <a:ext uri="{9D8B030D-6E8A-4147-A177-3AD203B41FA5}">
                      <a16:colId xmlns:a16="http://schemas.microsoft.com/office/drawing/2014/main" val="359173119"/>
                    </a:ext>
                  </a:extLst>
                </a:gridCol>
              </a:tblGrid>
              <a:tr h="6882939">
                <a:tc>
                  <a:txBody>
                    <a:bodyPr/>
                    <a:lstStyle/>
                    <a:p>
                      <a:r>
                        <a:rPr lang="it-IT" sz="1700" b="1" dirty="0" smtClean="0">
                          <a:solidFill>
                            <a:schemeClr val="tx1"/>
                          </a:solidFill>
                          <a:latin typeface="Times New Roman" panose="02020603050405020304" pitchFamily="18" charset="0"/>
                          <a:cs typeface="Times New Roman" panose="02020603050405020304" pitchFamily="18" charset="0"/>
                        </a:rPr>
                        <a:t>INCENTIVO «RESTO AL SUD»</a:t>
                      </a:r>
                    </a:p>
                    <a:p>
                      <a:pPr marL="285750" indent="-285750">
                        <a:buFont typeface="Arial" panose="020B0604020202020204" pitchFamily="34" charset="0"/>
                        <a:buChar char="•"/>
                      </a:pPr>
                      <a:r>
                        <a:rPr lang="it-IT" sz="1400" b="0" dirty="0" smtClean="0">
                          <a:solidFill>
                            <a:schemeClr val="tx1"/>
                          </a:solidFill>
                          <a:latin typeface="Times New Roman" panose="02020603050405020304" pitchFamily="18" charset="0"/>
                          <a:cs typeface="Times New Roman" panose="02020603050405020304" pitchFamily="18" charset="0"/>
                        </a:rPr>
                        <a:t>Decreto</a:t>
                      </a:r>
                      <a:r>
                        <a:rPr lang="it-IT" sz="1400" b="0" baseline="0" dirty="0" smtClean="0">
                          <a:solidFill>
                            <a:schemeClr val="tx1"/>
                          </a:solidFill>
                          <a:latin typeface="Times New Roman" panose="02020603050405020304" pitchFamily="18" charset="0"/>
                          <a:cs typeface="Times New Roman" panose="02020603050405020304" pitchFamily="18" charset="0"/>
                        </a:rPr>
                        <a:t> legge n. 91 del 2017</a:t>
                      </a:r>
                    </a:p>
                    <a:p>
                      <a:pPr marL="285750" indent="-285750">
                        <a:buFont typeface="Arial" panose="020B0604020202020204" pitchFamily="34" charset="0"/>
                        <a:buChar char="•"/>
                      </a:pPr>
                      <a:r>
                        <a:rPr lang="it-IT" sz="1400" b="0" baseline="0" dirty="0" smtClean="0">
                          <a:solidFill>
                            <a:schemeClr val="tx1"/>
                          </a:solidFill>
                          <a:latin typeface="Times New Roman" panose="02020603050405020304" pitchFamily="18" charset="0"/>
                          <a:cs typeface="Times New Roman" panose="02020603050405020304" pitchFamily="18" charset="0"/>
                        </a:rPr>
                        <a:t>Decreto legge n. 148 del 2017</a:t>
                      </a:r>
                    </a:p>
                    <a:p>
                      <a:pPr marL="285750" indent="-285750">
                        <a:buFont typeface="Arial" panose="020B0604020202020204" pitchFamily="34" charset="0"/>
                        <a:buChar char="•"/>
                      </a:pPr>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it-IT" sz="1700" b="1" baseline="0" dirty="0" smtClean="0">
                        <a:solidFill>
                          <a:schemeClr val="tx1"/>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it-IT" sz="1700" b="1" baseline="0" dirty="0" smtClean="0">
                          <a:solidFill>
                            <a:schemeClr val="tx1"/>
                          </a:solidFill>
                          <a:latin typeface="Times New Roman" panose="02020603050405020304" pitchFamily="18" charset="0"/>
                          <a:cs typeface="Times New Roman" panose="02020603050405020304" pitchFamily="18" charset="0"/>
                        </a:rPr>
                        <a:t>SGRAVI PER ASSUNZIONI GIOVANI AL SUD</a:t>
                      </a:r>
                    </a:p>
                    <a:p>
                      <a:pPr marL="285750" indent="-285750">
                        <a:buFont typeface="Arial" panose="020B0604020202020204" pitchFamily="34" charset="0"/>
                        <a:buChar char="•"/>
                      </a:pPr>
                      <a:r>
                        <a:rPr lang="it-IT" sz="1400" b="0" baseline="0" dirty="0" smtClean="0">
                          <a:solidFill>
                            <a:schemeClr val="tx1"/>
                          </a:solidFill>
                          <a:latin typeface="Times New Roman" panose="02020603050405020304" pitchFamily="18" charset="0"/>
                          <a:cs typeface="Times New Roman" panose="02020603050405020304" pitchFamily="18" charset="0"/>
                        </a:rPr>
                        <a:t>Legge di bilancio 2018 (legge n.205 del 2017)</a:t>
                      </a:r>
                    </a:p>
                  </a:txBody>
                  <a:tcPr>
                    <a:solidFill>
                      <a:schemeClr val="bg1"/>
                    </a:solidFill>
                  </a:tcPr>
                </a:tc>
                <a:tc>
                  <a:txBody>
                    <a:bodyPr/>
                    <a:lstStyle/>
                    <a:p>
                      <a:r>
                        <a:rPr lang="it-IT" sz="1400" b="0" dirty="0" smtClean="0">
                          <a:solidFill>
                            <a:schemeClr val="tx1"/>
                          </a:solidFill>
                          <a:latin typeface="Times New Roman" panose="02020603050405020304" pitchFamily="18" charset="0"/>
                          <a:cs typeface="Times New Roman" panose="02020603050405020304" pitchFamily="18" charset="0"/>
                        </a:rPr>
                        <a:t>Si rivolge a</a:t>
                      </a:r>
                      <a:r>
                        <a:rPr lang="it-IT" sz="1400" b="0" baseline="0" dirty="0" smtClean="0">
                          <a:solidFill>
                            <a:schemeClr val="tx1"/>
                          </a:solidFill>
                          <a:latin typeface="Times New Roman" panose="02020603050405020304" pitchFamily="18" charset="0"/>
                          <a:cs typeface="Times New Roman" panose="02020603050405020304" pitchFamily="18" charset="0"/>
                        </a:rPr>
                        <a:t> giovani residenti nel</a:t>
                      </a:r>
                      <a:r>
                        <a:rPr lang="it-IT" sz="1400" b="0" dirty="0" smtClean="0">
                          <a:solidFill>
                            <a:schemeClr val="tx1"/>
                          </a:solidFill>
                          <a:latin typeface="Times New Roman" panose="02020603050405020304" pitchFamily="18" charset="0"/>
                          <a:cs typeface="Times New Roman" panose="02020603050405020304" pitchFamily="18" charset="0"/>
                        </a:rPr>
                        <a:t> mezzogiorno,</a:t>
                      </a:r>
                      <a:r>
                        <a:rPr lang="it-IT" sz="1400" b="0" baseline="0" dirty="0" smtClean="0">
                          <a:solidFill>
                            <a:schemeClr val="tx1"/>
                          </a:solidFill>
                          <a:latin typeface="Times New Roman" panose="02020603050405020304" pitchFamily="18" charset="0"/>
                          <a:cs typeface="Times New Roman" panose="02020603050405020304" pitchFamily="18" charset="0"/>
                        </a:rPr>
                        <a:t> di età compresa fra 18 e 35 anni, che intendono creare un’attività produttiva ma non dispongono di mezzi propri per avviarla.</a:t>
                      </a:r>
                    </a:p>
                    <a:p>
                      <a:endParaRPr lang="it-IT" sz="1400" b="0" baseline="0" dirty="0" smtClean="0">
                        <a:solidFill>
                          <a:schemeClr val="tx1"/>
                        </a:solidFill>
                        <a:latin typeface="Times New Roman" panose="02020603050405020304" pitchFamily="18" charset="0"/>
                        <a:cs typeface="Times New Roman" panose="02020603050405020304" pitchFamily="18" charset="0"/>
                      </a:endParaRPr>
                    </a:p>
                    <a:p>
                      <a:r>
                        <a:rPr lang="it-IT" sz="1400" b="0" baseline="0" dirty="0" smtClean="0">
                          <a:solidFill>
                            <a:schemeClr val="tx1"/>
                          </a:solidFill>
                          <a:latin typeface="Times New Roman" panose="02020603050405020304" pitchFamily="18" charset="0"/>
                          <a:cs typeface="Times New Roman" panose="02020603050405020304" pitchFamily="18" charset="0"/>
                        </a:rPr>
                        <a:t>L’incentivo è finalizzato alla creazione nel Sud di una nuova attività imprenditoriale nei settori dell’agricoltura, dell’artigianato, dell’industria, fornitura di servizi e prevede per ciascun giovane imprenditore una dotazione di 50.000 euro (fino a 200.000 euro per imprese con più soci) di cui il 35% a fondo perduto. </a:t>
                      </a:r>
                    </a:p>
                    <a:p>
                      <a:endParaRPr lang="it-IT" sz="1400" b="0" baseline="0" dirty="0" smtClean="0">
                        <a:solidFill>
                          <a:schemeClr val="tx1"/>
                        </a:solidFill>
                        <a:latin typeface="Times New Roman" panose="02020603050405020304" pitchFamily="18" charset="0"/>
                        <a:cs typeface="Times New Roman" panose="02020603050405020304" pitchFamily="18" charset="0"/>
                      </a:endParaRPr>
                    </a:p>
                    <a:p>
                      <a:endParaRPr lang="it-IT" sz="1400" b="0" baseline="0" dirty="0" smtClean="0">
                        <a:solidFill>
                          <a:schemeClr val="tx1"/>
                        </a:solidFill>
                        <a:latin typeface="Times New Roman" panose="02020603050405020304" pitchFamily="18" charset="0"/>
                        <a:cs typeface="Times New Roman" panose="02020603050405020304" pitchFamily="18" charset="0"/>
                      </a:endParaRPr>
                    </a:p>
                    <a:p>
                      <a:pPr marL="0" indent="0">
                        <a:buNone/>
                      </a:pPr>
                      <a:endParaRPr lang="it-IT" sz="1400" b="0" dirty="0" smtClean="0">
                        <a:solidFill>
                          <a:schemeClr val="tx1"/>
                        </a:solidFill>
                        <a:latin typeface="Times New Roman" panose="02020603050405020304" pitchFamily="18" charset="0"/>
                        <a:cs typeface="Times New Roman" panose="02020603050405020304" pitchFamily="18" charset="0"/>
                      </a:endParaRPr>
                    </a:p>
                    <a:p>
                      <a:pPr marL="0" indent="0">
                        <a:buNone/>
                      </a:pPr>
                      <a:r>
                        <a:rPr lang="it-IT" sz="1400" b="0" dirty="0" smtClean="0">
                          <a:solidFill>
                            <a:schemeClr val="tx1"/>
                          </a:solidFill>
                          <a:latin typeface="Times New Roman" panose="02020603050405020304" pitchFamily="18" charset="0"/>
                          <a:cs typeface="Times New Roman" panose="02020603050405020304" pitchFamily="18" charset="0"/>
                        </a:rPr>
                        <a:t>La legge di bilancio 2018 ha disposto un incentivo triennale per le assunzioni con contratto a tutele crescenti; è prevista una decontribuzione del 50% per il datore di lavoro con un tetto massimo di 3.000 euro l’anno. La decontribuzione è pari invece al 100% (limite</a:t>
                      </a:r>
                      <a:r>
                        <a:rPr lang="it-IT" sz="1400" b="0" baseline="0" dirty="0" smtClean="0">
                          <a:solidFill>
                            <a:schemeClr val="tx1"/>
                          </a:solidFill>
                          <a:latin typeface="Times New Roman" panose="02020603050405020304" pitchFamily="18" charset="0"/>
                          <a:cs typeface="Times New Roman" panose="02020603050405020304" pitchFamily="18" charset="0"/>
                        </a:rPr>
                        <a:t> massimo 8.060 euro) </a:t>
                      </a:r>
                      <a:r>
                        <a:rPr lang="it-IT" sz="1400" b="0" dirty="0" smtClean="0">
                          <a:solidFill>
                            <a:schemeClr val="tx1"/>
                          </a:solidFill>
                          <a:latin typeface="Times New Roman" panose="02020603050405020304" pitchFamily="18" charset="0"/>
                          <a:cs typeface="Times New Roman" panose="02020603050405020304" pitchFamily="18" charset="0"/>
                        </a:rPr>
                        <a:t>per le </a:t>
                      </a:r>
                      <a:r>
                        <a:rPr lang="it-IT" sz="1400" b="0" baseline="0" dirty="0" smtClean="0">
                          <a:solidFill>
                            <a:schemeClr val="tx1"/>
                          </a:solidFill>
                          <a:latin typeface="Times New Roman" panose="02020603050405020304" pitchFamily="18" charset="0"/>
                          <a:cs typeface="Times New Roman" panose="02020603050405020304" pitchFamily="18" charset="0"/>
                        </a:rPr>
                        <a:t>assunzioni con contratto a tempo indeterminato di giovani nelle Regioni Abruzzo, Molise, Campania, Basilicata, Sicilia, Puglia, Calabria e Sardegna, che non abbiano compiuto i 35 anni di età (età superiore a 35 anni purché privi di un impiego regolarmente retribuito da almeno sei mesi).</a:t>
                      </a:r>
                    </a:p>
                    <a:p>
                      <a:endParaRPr lang="it-IT" sz="1400" b="0" baseline="0" dirty="0" smtClean="0">
                        <a:solidFill>
                          <a:schemeClr val="tx1"/>
                        </a:solidFill>
                        <a:latin typeface="Times New Roman" panose="02020603050405020304" pitchFamily="18" charset="0"/>
                        <a:cs typeface="Times New Roman" panose="02020603050405020304" pitchFamily="18" charset="0"/>
                      </a:endParaRPr>
                    </a:p>
                  </a:txBody>
                  <a:tcPr>
                    <a:solidFill>
                      <a:schemeClr val="bg1"/>
                    </a:solidFill>
                  </a:tcPr>
                </a:tc>
                <a:extLst>
                  <a:ext uri="{0D108BD9-81ED-4DB2-BD59-A6C34878D82A}">
                    <a16:rowId xmlns:a16="http://schemas.microsoft.com/office/drawing/2014/main" val="2743911018"/>
                  </a:ext>
                </a:extLst>
              </a:tr>
            </a:tbl>
          </a:graphicData>
        </a:graphic>
      </p:graphicFrame>
    </p:spTree>
    <p:extLst>
      <p:ext uri="{BB962C8B-B14F-4D97-AF65-F5344CB8AC3E}">
        <p14:creationId xmlns:p14="http://schemas.microsoft.com/office/powerpoint/2010/main" val="9249413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sz="half" idx="1"/>
          </p:nvPr>
        </p:nvSpPr>
        <p:spPr>
          <a:xfrm>
            <a:off x="660708" y="770615"/>
            <a:ext cx="4184035" cy="5270748"/>
          </a:xfrm>
        </p:spPr>
        <p:txBody>
          <a:bodyPr/>
          <a:lstStyle/>
          <a:p>
            <a:pPr>
              <a:spcBef>
                <a:spcPts val="0"/>
              </a:spcBef>
              <a:buClrTx/>
            </a:pPr>
            <a:r>
              <a:rPr lang="it-IT" sz="1700" b="1" dirty="0" smtClean="0">
                <a:solidFill>
                  <a:schemeClr val="tx1"/>
                </a:solidFill>
                <a:latin typeface="Times New Roman" panose="02020603050405020304" pitchFamily="18" charset="0"/>
                <a:cs typeface="Times New Roman" panose="02020603050405020304" pitchFamily="18" charset="0"/>
              </a:rPr>
              <a:t>APPRENDISTATO </a:t>
            </a:r>
          </a:p>
          <a:p>
            <a:pPr marL="285750" indent="-285750">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Decreto legislativo n.81 del 2015</a:t>
            </a:r>
          </a:p>
          <a:p>
            <a:pPr marL="285750" indent="-285750">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Decreto legislativo n.185 del 2016 </a:t>
            </a:r>
          </a:p>
        </p:txBody>
      </p:sp>
      <p:sp>
        <p:nvSpPr>
          <p:cNvPr id="4" name="Segnaposto contenuto 3"/>
          <p:cNvSpPr>
            <a:spLocks noGrp="1"/>
          </p:cNvSpPr>
          <p:nvPr>
            <p:ph sz="half" idx="2"/>
          </p:nvPr>
        </p:nvSpPr>
        <p:spPr>
          <a:xfrm>
            <a:off x="5048406" y="770615"/>
            <a:ext cx="4184034" cy="5542599"/>
          </a:xfrm>
        </p:spPr>
        <p:txBody>
          <a:bodyPr>
            <a:normAutofit/>
          </a:bodyPr>
          <a:lstStyle/>
          <a:p>
            <a:pPr marL="0" indent="0">
              <a:buNone/>
            </a:pPr>
            <a:r>
              <a:rPr lang="it-IT" sz="1400" dirty="0" smtClean="0">
                <a:solidFill>
                  <a:schemeClr val="tx1"/>
                </a:solidFill>
                <a:latin typeface="Times New Roman" panose="02020603050405020304" pitchFamily="18" charset="0"/>
                <a:cs typeface="Times New Roman" panose="02020603050405020304" pitchFamily="18" charset="0"/>
              </a:rPr>
              <a:t>L’apprendistato è un contratto di lavoro a tempo indeterminato finalizzato alla formazione e alla occupazione dei giovani che si articola nelle seguenti tipologie:</a:t>
            </a:r>
          </a:p>
          <a:p>
            <a:pPr marL="0" indent="0">
              <a:spcBef>
                <a:spcPts val="0"/>
              </a:spcBef>
              <a:buNone/>
            </a:pPr>
            <a:r>
              <a:rPr lang="it-IT" sz="1400" dirty="0" smtClean="0">
                <a:solidFill>
                  <a:schemeClr val="tx1"/>
                </a:solidFill>
                <a:latin typeface="Times New Roman" panose="02020603050405020304" pitchFamily="18" charset="0"/>
                <a:cs typeface="Times New Roman" panose="02020603050405020304" pitchFamily="18" charset="0"/>
              </a:rPr>
              <a:t>-  apprendistato per la qualifica e il diploma professionale, il diploma di istruzione secondaria superiore e il certificato di specializzazione tecnica superiore;</a:t>
            </a:r>
          </a:p>
          <a:p>
            <a:pPr marL="0" indent="0">
              <a:spcBef>
                <a:spcPts val="0"/>
              </a:spcBef>
              <a:buNone/>
            </a:pPr>
            <a:r>
              <a:rPr lang="it-IT" sz="1400" dirty="0" smtClean="0">
                <a:solidFill>
                  <a:schemeClr val="tx1"/>
                </a:solidFill>
                <a:latin typeface="Times New Roman" panose="02020603050405020304" pitchFamily="18" charset="0"/>
                <a:cs typeface="Times New Roman" panose="02020603050405020304" pitchFamily="18" charset="0"/>
              </a:rPr>
              <a:t>-  apprendistato professionalizzante;</a:t>
            </a:r>
          </a:p>
          <a:p>
            <a:pPr marL="0" indent="0">
              <a:spcBef>
                <a:spcPts val="0"/>
              </a:spcBef>
              <a:buNone/>
            </a:pPr>
            <a:r>
              <a:rPr lang="it-IT" sz="1400" dirty="0" smtClean="0">
                <a:solidFill>
                  <a:schemeClr val="tx1"/>
                </a:solidFill>
                <a:latin typeface="Times New Roman" panose="02020603050405020304" pitchFamily="18" charset="0"/>
                <a:cs typeface="Times New Roman" panose="02020603050405020304" pitchFamily="18" charset="0"/>
              </a:rPr>
              <a:t>-  apprendistato di alta formazione e ricerca.</a:t>
            </a:r>
          </a:p>
          <a:p>
            <a:pPr marL="0" indent="0">
              <a:spcBef>
                <a:spcPts val="0"/>
              </a:spcBef>
              <a:buNone/>
            </a:pPr>
            <a:endParaRPr lang="it-IT" sz="1400" dirty="0" smtClean="0">
              <a:solidFill>
                <a:schemeClr val="tx1"/>
              </a:solidFill>
              <a:latin typeface="Times New Roman" panose="02020603050405020304" pitchFamily="18" charset="0"/>
              <a:cs typeface="Times New Roman" panose="02020603050405020304" pitchFamily="18" charset="0"/>
            </a:endParaRPr>
          </a:p>
          <a:p>
            <a:pPr marL="0" indent="0">
              <a:spcBef>
                <a:spcPts val="0"/>
              </a:spcBef>
              <a:buNone/>
            </a:pPr>
            <a:r>
              <a:rPr lang="it-IT" sz="1400" dirty="0" smtClean="0">
                <a:solidFill>
                  <a:schemeClr val="tx1"/>
                </a:solidFill>
                <a:latin typeface="Times New Roman" panose="02020603050405020304" pitchFamily="18" charset="0"/>
                <a:cs typeface="Times New Roman" panose="02020603050405020304" pitchFamily="18" charset="0"/>
              </a:rPr>
              <a:t>Il contratto di apprendistato ha una durata minima non inferiore a sei mesi.</a:t>
            </a:r>
          </a:p>
        </p:txBody>
      </p:sp>
    </p:spTree>
    <p:extLst>
      <p:ext uri="{BB962C8B-B14F-4D97-AF65-F5344CB8AC3E}">
        <p14:creationId xmlns:p14="http://schemas.microsoft.com/office/powerpoint/2010/main" val="24399073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77334" y="285405"/>
            <a:ext cx="8596668" cy="562494"/>
          </a:xfrm>
        </p:spPr>
        <p:txBody>
          <a:bodyPr>
            <a:normAutofit/>
          </a:bodyPr>
          <a:lstStyle/>
          <a:p>
            <a:pPr algn="ctr"/>
            <a:r>
              <a:rPr lang="it-IT" sz="2800" dirty="0" smtClean="0">
                <a:solidFill>
                  <a:srgbClr val="FF0000"/>
                </a:solidFill>
                <a:latin typeface="Times New Roman" panose="02020603050405020304" pitchFamily="18" charset="0"/>
                <a:cs typeface="Times New Roman" panose="02020603050405020304" pitchFamily="18" charset="0"/>
              </a:rPr>
              <a:t>SCUOLA, UNIVERSITÁ E RICERCA </a:t>
            </a:r>
            <a:endParaRPr lang="it-IT" sz="2800" dirty="0">
              <a:solidFill>
                <a:srgbClr val="FF0000"/>
              </a:solidFill>
              <a:latin typeface="Times New Roman" panose="02020603050405020304" pitchFamily="18" charset="0"/>
              <a:cs typeface="Times New Roman" panose="02020603050405020304" pitchFamily="18" charset="0"/>
            </a:endParaRPr>
          </a:p>
        </p:txBody>
      </p:sp>
      <p:sp>
        <p:nvSpPr>
          <p:cNvPr id="3" name="Segnaposto contenuto 2"/>
          <p:cNvSpPr>
            <a:spLocks noGrp="1"/>
          </p:cNvSpPr>
          <p:nvPr>
            <p:ph idx="1"/>
          </p:nvPr>
        </p:nvSpPr>
        <p:spPr>
          <a:xfrm>
            <a:off x="677334" y="1213659"/>
            <a:ext cx="8596668" cy="5237017"/>
          </a:xfrm>
        </p:spPr>
        <p:txBody>
          <a:bodyPr>
            <a:normAutofit/>
          </a:bodyPr>
          <a:lstStyle/>
          <a:p>
            <a:pPr>
              <a:buClr>
                <a:srgbClr val="FF0000"/>
              </a:buClr>
              <a:buFont typeface="Wingdings" panose="05000000000000000000" pitchFamily="2" charset="2"/>
              <a:buChar char="Ø"/>
            </a:pPr>
            <a:r>
              <a:rPr lang="it-IT" sz="2000" dirty="0" smtClean="0">
                <a:solidFill>
                  <a:srgbClr val="FF0000"/>
                </a:solidFill>
                <a:latin typeface="Times New Roman" panose="02020603050405020304" pitchFamily="18" charset="0"/>
                <a:cs typeface="Times New Roman" panose="02020603050405020304" pitchFamily="18" charset="0"/>
              </a:rPr>
              <a:t>INFANZIA </a:t>
            </a:r>
          </a:p>
          <a:p>
            <a:pPr marL="0" indent="0">
              <a:buClr>
                <a:srgbClr val="FF0000"/>
              </a:buClr>
              <a:buNone/>
            </a:pPr>
            <a:endParaRPr lang="it-IT" sz="2000" dirty="0" smtClean="0">
              <a:solidFill>
                <a:srgbClr val="FF0000"/>
              </a:solidFill>
              <a:latin typeface="Times New Roman" panose="02020603050405020304" pitchFamily="18" charset="0"/>
              <a:cs typeface="Times New Roman" panose="02020603050405020304" pitchFamily="18" charset="0"/>
            </a:endParaRPr>
          </a:p>
          <a:p>
            <a:pPr marL="0" indent="0">
              <a:spcBef>
                <a:spcPts val="0"/>
              </a:spcBef>
              <a:buClr>
                <a:srgbClr val="FF0000"/>
              </a:buClr>
              <a:buNone/>
            </a:pPr>
            <a:r>
              <a:rPr lang="it-IT" sz="1700" b="1" dirty="0" smtClean="0">
                <a:solidFill>
                  <a:schemeClr val="tx1"/>
                </a:solidFill>
                <a:latin typeface="Times New Roman" panose="02020603050405020304" pitchFamily="18" charset="0"/>
                <a:cs typeface="Times New Roman" panose="02020603050405020304" pitchFamily="18" charset="0"/>
              </a:rPr>
              <a:t>SISTEMA INTEGRATO DI EDUCAZIONE E DI ISTRUZIONE 0-6 ANNI</a:t>
            </a:r>
          </a:p>
          <a:p>
            <a:pPr>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Decreto legislativo n. 65 del 2017</a:t>
            </a:r>
          </a:p>
          <a:p>
            <a:pPr>
              <a:spcBef>
                <a:spcPts val="0"/>
              </a:spcBef>
              <a:buClrTx/>
              <a:buFont typeface="Arial" panose="020B0604020202020204" pitchFamily="34" charset="0"/>
              <a:buChar char="•"/>
            </a:pPr>
            <a:endParaRPr lang="it-IT" sz="1400" dirty="0">
              <a:solidFill>
                <a:schemeClr val="tx1"/>
              </a:solidFill>
              <a:latin typeface="Times New Roman" panose="02020603050405020304" pitchFamily="18" charset="0"/>
              <a:cs typeface="Times New Roman" panose="02020603050405020304" pitchFamily="18" charset="0"/>
            </a:endParaRPr>
          </a:p>
          <a:p>
            <a:pPr marL="0" indent="0">
              <a:lnSpc>
                <a:spcPct val="110000"/>
              </a:lnSpc>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È istituito un </a:t>
            </a:r>
            <a:r>
              <a:rPr lang="it-IT" sz="1400" b="1" dirty="0" smtClean="0">
                <a:solidFill>
                  <a:schemeClr val="tx1"/>
                </a:solidFill>
                <a:latin typeface="Times New Roman" panose="02020603050405020304" pitchFamily="18" charset="0"/>
                <a:cs typeface="Times New Roman" panose="02020603050405020304" pitchFamily="18" charset="0"/>
              </a:rPr>
              <a:t>Sistema integrato di educazione e di istruzione dalla nascita fino a 6 anni </a:t>
            </a:r>
            <a:r>
              <a:rPr lang="it-IT" sz="1400" dirty="0" smtClean="0">
                <a:solidFill>
                  <a:schemeClr val="tx1"/>
                </a:solidFill>
                <a:latin typeface="Times New Roman" panose="02020603050405020304" pitchFamily="18" charset="0"/>
                <a:cs typeface="Times New Roman" panose="02020603050405020304" pitchFamily="18" charset="0"/>
              </a:rPr>
              <a:t>per garantire ai bambini e alle bambine pari opportunità di educazione, istruzione, cura, relazione e gioco, superando disuguaglianze e barriere territoriali, economiche e culturali. I </a:t>
            </a:r>
            <a:r>
              <a:rPr lang="it-IT" sz="1400" b="1" dirty="0" smtClean="0">
                <a:solidFill>
                  <a:schemeClr val="tx1"/>
                </a:solidFill>
                <a:latin typeface="Times New Roman" panose="02020603050405020304" pitchFamily="18" charset="0"/>
                <a:cs typeface="Times New Roman" panose="02020603050405020304" pitchFamily="18" charset="0"/>
              </a:rPr>
              <a:t>servizi educativi </a:t>
            </a:r>
            <a:r>
              <a:rPr lang="it-IT" sz="1400" dirty="0" smtClean="0">
                <a:solidFill>
                  <a:schemeClr val="tx1"/>
                </a:solidFill>
                <a:latin typeface="Times New Roman" panose="02020603050405020304" pitchFamily="18" charset="0"/>
                <a:cs typeface="Times New Roman" panose="02020603050405020304" pitchFamily="18" charset="0"/>
              </a:rPr>
              <a:t>per l’infanzia sono articolati in:</a:t>
            </a:r>
          </a:p>
          <a:p>
            <a:pPr marL="0" indent="0">
              <a:lnSpc>
                <a:spcPct val="110000"/>
              </a:lnSpc>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 </a:t>
            </a:r>
            <a:r>
              <a:rPr lang="it-IT" sz="1400" b="1" dirty="0" smtClean="0">
                <a:solidFill>
                  <a:schemeClr val="tx1"/>
                </a:solidFill>
                <a:latin typeface="Times New Roman" panose="02020603050405020304" pitchFamily="18" charset="0"/>
                <a:cs typeface="Times New Roman" panose="02020603050405020304" pitchFamily="18" charset="0"/>
              </a:rPr>
              <a:t>nidi e </a:t>
            </a:r>
            <a:r>
              <a:rPr lang="it-IT" sz="1400" b="1" dirty="0" err="1" smtClean="0">
                <a:solidFill>
                  <a:schemeClr val="tx1"/>
                </a:solidFill>
                <a:latin typeface="Times New Roman" panose="02020603050405020304" pitchFamily="18" charset="0"/>
                <a:cs typeface="Times New Roman" panose="02020603050405020304" pitchFamily="18" charset="0"/>
              </a:rPr>
              <a:t>micronidi</a:t>
            </a:r>
            <a:r>
              <a:rPr lang="it-IT" sz="1400" b="1" dirty="0" smtClean="0">
                <a:solidFill>
                  <a:schemeClr val="tx1"/>
                </a:solidFill>
                <a:latin typeface="Times New Roman" panose="02020603050405020304" pitchFamily="18" charset="0"/>
                <a:cs typeface="Times New Roman" panose="02020603050405020304" pitchFamily="18" charset="0"/>
              </a:rPr>
              <a:t> </a:t>
            </a:r>
            <a:r>
              <a:rPr lang="it-IT" sz="1400" dirty="0" smtClean="0">
                <a:solidFill>
                  <a:schemeClr val="tx1"/>
                </a:solidFill>
                <a:latin typeface="Times New Roman" panose="02020603050405020304" pitchFamily="18" charset="0"/>
                <a:cs typeface="Times New Roman" panose="02020603050405020304" pitchFamily="18" charset="0"/>
              </a:rPr>
              <a:t>per i bambini tra i tre e i trentasei mesi di età;</a:t>
            </a:r>
          </a:p>
          <a:p>
            <a:pPr marL="0" indent="0">
              <a:lnSpc>
                <a:spcPct val="110000"/>
              </a:lnSpc>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 </a:t>
            </a:r>
            <a:r>
              <a:rPr lang="it-IT" sz="1400" b="1" dirty="0" smtClean="0">
                <a:solidFill>
                  <a:schemeClr val="tx1"/>
                </a:solidFill>
                <a:latin typeface="Times New Roman" panose="02020603050405020304" pitchFamily="18" charset="0"/>
                <a:cs typeface="Times New Roman" panose="02020603050405020304" pitchFamily="18" charset="0"/>
              </a:rPr>
              <a:t>sezioni primavera</a:t>
            </a:r>
            <a:r>
              <a:rPr lang="it-IT" sz="1400" dirty="0" smtClean="0">
                <a:solidFill>
                  <a:schemeClr val="tx1"/>
                </a:solidFill>
                <a:latin typeface="Times New Roman" panose="02020603050405020304" pitchFamily="18" charset="0"/>
                <a:cs typeface="Times New Roman" panose="02020603050405020304" pitchFamily="18" charset="0"/>
              </a:rPr>
              <a:t> tra i ventiquattro e i trentasei mesi di età;</a:t>
            </a:r>
          </a:p>
          <a:p>
            <a:pPr marL="0" indent="0">
              <a:lnSpc>
                <a:spcPct val="110000"/>
              </a:lnSpc>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 </a:t>
            </a:r>
            <a:r>
              <a:rPr lang="it-IT" sz="1400" b="1" dirty="0" smtClean="0">
                <a:solidFill>
                  <a:schemeClr val="tx1"/>
                </a:solidFill>
                <a:latin typeface="Times New Roman" panose="02020603050405020304" pitchFamily="18" charset="0"/>
                <a:cs typeface="Times New Roman" panose="02020603050405020304" pitchFamily="18" charset="0"/>
              </a:rPr>
              <a:t>servizi integrativi </a:t>
            </a:r>
            <a:r>
              <a:rPr lang="it-IT" sz="1400" dirty="0" smtClean="0">
                <a:solidFill>
                  <a:schemeClr val="tx1"/>
                </a:solidFill>
                <a:latin typeface="Times New Roman" panose="02020603050405020304" pitchFamily="18" charset="0"/>
                <a:cs typeface="Times New Roman" panose="02020603050405020304" pitchFamily="18" charset="0"/>
              </a:rPr>
              <a:t>che concorrono all’educazione e alla cura dei bambini al fine di soddisfare i bisogni delle famiglie in modo flessibile e diversificato sotto il profilo strutturale e organizzativo.</a:t>
            </a:r>
          </a:p>
          <a:p>
            <a:pPr marL="0" indent="0">
              <a:spcBef>
                <a:spcPts val="0"/>
              </a:spcBef>
              <a:buClrTx/>
              <a:buNone/>
            </a:pPr>
            <a:endParaRPr lang="it-IT" sz="1400" dirty="0">
              <a:solidFill>
                <a:schemeClr val="tx1"/>
              </a:solidFill>
              <a:latin typeface="Times New Roman" panose="02020603050405020304" pitchFamily="18" charset="0"/>
              <a:cs typeface="Times New Roman" panose="02020603050405020304" pitchFamily="18" charset="0"/>
            </a:endParaRPr>
          </a:p>
          <a:p>
            <a:pPr marL="0" indent="0">
              <a:lnSpc>
                <a:spcPct val="110000"/>
              </a:lnSpc>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È prevista inoltre la costituzione dei </a:t>
            </a:r>
            <a:r>
              <a:rPr lang="it-IT" sz="1400" b="1" dirty="0" smtClean="0">
                <a:solidFill>
                  <a:schemeClr val="tx1"/>
                </a:solidFill>
                <a:latin typeface="Times New Roman" panose="02020603050405020304" pitchFamily="18" charset="0"/>
                <a:cs typeface="Times New Roman" panose="02020603050405020304" pitchFamily="18" charset="0"/>
              </a:rPr>
              <a:t>Poli per l’infanzia </a:t>
            </a:r>
            <a:r>
              <a:rPr lang="it-IT" sz="1400" dirty="0" smtClean="0">
                <a:solidFill>
                  <a:schemeClr val="tx1"/>
                </a:solidFill>
                <a:latin typeface="Times New Roman" panose="02020603050405020304" pitchFamily="18" charset="0"/>
                <a:cs typeface="Times New Roman" panose="02020603050405020304" pitchFamily="18" charset="0"/>
              </a:rPr>
              <a:t>che accolgono, in un unico plesso, più strutture di educazione e di istruzione per bambini e bambine fino a sei anni di età.</a:t>
            </a:r>
          </a:p>
          <a:p>
            <a:pPr marL="0" indent="0">
              <a:lnSpc>
                <a:spcPct val="110000"/>
              </a:lnSpc>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La soglia massima di partecipazione economica delle famiglie ai servizi educativi per l’infanzia è definita in sede di Conferenza unificata; gli enti locali, tuttavia, possono prevedere </a:t>
            </a:r>
            <a:r>
              <a:rPr lang="it-IT" sz="1400" b="1" dirty="0" smtClean="0">
                <a:solidFill>
                  <a:schemeClr val="tx1"/>
                </a:solidFill>
                <a:latin typeface="Times New Roman" panose="02020603050405020304" pitchFamily="18" charset="0"/>
                <a:cs typeface="Times New Roman" panose="02020603050405020304" pitchFamily="18" charset="0"/>
              </a:rPr>
              <a:t>agevolazioni tariffarie </a:t>
            </a:r>
            <a:r>
              <a:rPr lang="it-IT" sz="1400" dirty="0" smtClean="0">
                <a:solidFill>
                  <a:schemeClr val="tx1"/>
                </a:solidFill>
                <a:latin typeface="Times New Roman" panose="02020603050405020304" pitchFamily="18" charset="0"/>
                <a:cs typeface="Times New Roman" panose="02020603050405020304" pitchFamily="18" charset="0"/>
              </a:rPr>
              <a:t>sulla base dell’ISEE, nonché </a:t>
            </a:r>
            <a:r>
              <a:rPr lang="it-IT" sz="1400" b="1" dirty="0" smtClean="0">
                <a:solidFill>
                  <a:schemeClr val="tx1"/>
                </a:solidFill>
                <a:latin typeface="Times New Roman" panose="02020603050405020304" pitchFamily="18" charset="0"/>
                <a:cs typeface="Times New Roman" panose="02020603050405020304" pitchFamily="18" charset="0"/>
              </a:rPr>
              <a:t>l’esenzione totale</a:t>
            </a:r>
            <a:r>
              <a:rPr lang="it-IT" sz="1400" dirty="0" smtClean="0">
                <a:solidFill>
                  <a:schemeClr val="tx1"/>
                </a:solidFill>
                <a:latin typeface="Times New Roman" panose="02020603050405020304" pitchFamily="18" charset="0"/>
                <a:cs typeface="Times New Roman" panose="02020603050405020304" pitchFamily="18" charset="0"/>
              </a:rPr>
              <a:t> per le famiglie con particolare disagio economico o sociale.</a:t>
            </a:r>
          </a:p>
        </p:txBody>
      </p:sp>
    </p:spTree>
    <p:extLst>
      <p:ext uri="{BB962C8B-B14F-4D97-AF65-F5344CB8AC3E}">
        <p14:creationId xmlns:p14="http://schemas.microsoft.com/office/powerpoint/2010/main" val="6103782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77334" y="318655"/>
            <a:ext cx="8596668" cy="786938"/>
          </a:xfrm>
        </p:spPr>
        <p:txBody>
          <a:bodyPr>
            <a:normAutofit/>
          </a:bodyPr>
          <a:lstStyle/>
          <a:p>
            <a:pPr marL="457200" indent="-457200">
              <a:buClr>
                <a:srgbClr val="FF0000"/>
              </a:buClr>
              <a:buFont typeface="Wingdings" panose="05000000000000000000" pitchFamily="2" charset="2"/>
              <a:buChar char="Ø"/>
            </a:pPr>
            <a:r>
              <a:rPr lang="it-IT" sz="2000" dirty="0" smtClean="0">
                <a:solidFill>
                  <a:srgbClr val="FF0000"/>
                </a:solidFill>
                <a:latin typeface="Times New Roman" panose="02020603050405020304" pitchFamily="18" charset="0"/>
                <a:cs typeface="Times New Roman" panose="02020603050405020304" pitchFamily="18" charset="0"/>
              </a:rPr>
              <a:t>SCUOLA SECONDARIA DI PRIMO E SECONDO GRADO</a:t>
            </a:r>
            <a:endParaRPr lang="it-IT" sz="2000" dirty="0">
              <a:solidFill>
                <a:srgbClr val="FF0000"/>
              </a:solidFill>
              <a:latin typeface="Times New Roman" panose="02020603050405020304" pitchFamily="18" charset="0"/>
              <a:cs typeface="Times New Roman" panose="02020603050405020304" pitchFamily="18" charset="0"/>
            </a:endParaRPr>
          </a:p>
        </p:txBody>
      </p:sp>
      <p:sp>
        <p:nvSpPr>
          <p:cNvPr id="3" name="Segnaposto contenuto 2"/>
          <p:cNvSpPr>
            <a:spLocks noGrp="1"/>
          </p:cNvSpPr>
          <p:nvPr>
            <p:ph idx="1"/>
          </p:nvPr>
        </p:nvSpPr>
        <p:spPr>
          <a:xfrm>
            <a:off x="677334" y="989214"/>
            <a:ext cx="8596668" cy="4794453"/>
          </a:xfrm>
        </p:spPr>
        <p:txBody>
          <a:bodyPr/>
          <a:lstStyle/>
          <a:p>
            <a:pPr marL="0" indent="0">
              <a:spcBef>
                <a:spcPts val="0"/>
              </a:spcBef>
              <a:buNone/>
            </a:pPr>
            <a:r>
              <a:rPr lang="it-IT" sz="1700" b="1" dirty="0" smtClean="0">
                <a:solidFill>
                  <a:schemeClr val="tx1"/>
                </a:solidFill>
                <a:latin typeface="Times New Roman" panose="02020603050405020304" pitchFamily="18" charset="0"/>
                <a:cs typeface="Times New Roman" panose="02020603050405020304" pitchFamily="18" charset="0"/>
              </a:rPr>
              <a:t>POTENZIAMENTO DELL’OFFERTA FORMATIVA PER GLI STUDENTI</a:t>
            </a:r>
          </a:p>
          <a:p>
            <a:pPr>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Legge n. 107 del 2015 </a:t>
            </a:r>
          </a:p>
          <a:p>
            <a:pPr>
              <a:spcBef>
                <a:spcPts val="0"/>
              </a:spcBef>
              <a:buClrTx/>
              <a:buFont typeface="Arial" panose="020B0604020202020204" pitchFamily="34" charset="0"/>
              <a:buChar char="•"/>
            </a:pPr>
            <a:endParaRPr lang="it-IT" sz="1400" dirty="0">
              <a:latin typeface="Times New Roman" panose="02020603050405020304" pitchFamily="18" charset="0"/>
              <a:cs typeface="Times New Roman" panose="02020603050405020304" pitchFamily="18" charset="0"/>
            </a:endParaRPr>
          </a:p>
          <a:p>
            <a:pPr>
              <a:spcBef>
                <a:spcPts val="0"/>
              </a:spcBef>
              <a:buClrTx/>
              <a:buFont typeface="Arial" panose="020B0604020202020204" pitchFamily="34" charset="0"/>
              <a:buChar char="•"/>
            </a:pPr>
            <a:endParaRPr lang="it-IT" sz="1400" dirty="0" smtClean="0">
              <a:latin typeface="Times New Roman" panose="02020603050405020304" pitchFamily="18" charset="0"/>
              <a:cs typeface="Times New Roman" panose="02020603050405020304" pitchFamily="18" charset="0"/>
            </a:endParaRPr>
          </a:p>
          <a:p>
            <a:pPr>
              <a:spcBef>
                <a:spcPts val="0"/>
              </a:spcBef>
              <a:buClrTx/>
              <a:buFont typeface="Arial" panose="020B0604020202020204" pitchFamily="34" charset="0"/>
              <a:buChar char="•"/>
            </a:pPr>
            <a:endParaRPr lang="it-IT" sz="1400" dirty="0">
              <a:latin typeface="Times New Roman" panose="02020603050405020304" pitchFamily="18" charset="0"/>
              <a:cs typeface="Times New Roman" panose="02020603050405020304" pitchFamily="18" charset="0"/>
            </a:endParaRPr>
          </a:p>
          <a:p>
            <a:pPr marL="0" indent="0">
              <a:spcBef>
                <a:spcPts val="0"/>
              </a:spcBef>
              <a:buClrTx/>
              <a:buNone/>
            </a:pPr>
            <a:r>
              <a:rPr lang="it-IT" sz="1400" b="1" dirty="0" smtClean="0">
                <a:solidFill>
                  <a:schemeClr val="tx1"/>
                </a:solidFill>
                <a:latin typeface="Times New Roman" panose="02020603050405020304" pitchFamily="18" charset="0"/>
                <a:cs typeface="Times New Roman" panose="02020603050405020304" pitchFamily="18" charset="0"/>
              </a:rPr>
              <a:t>Nella scuola primaria</a:t>
            </a:r>
            <a:r>
              <a:rPr lang="it-IT" sz="1400" dirty="0" smtClean="0">
                <a:latin typeface="Times New Roman" panose="02020603050405020304" pitchFamily="18" charset="0"/>
                <a:cs typeface="Times New Roman" panose="02020603050405020304" pitchFamily="18" charset="0"/>
              </a:rPr>
              <a:t>:								</a:t>
            </a:r>
          </a:p>
          <a:p>
            <a:pPr>
              <a:spcBef>
                <a:spcPts val="0"/>
              </a:spcBef>
              <a:buClrTx/>
              <a:buFont typeface="Wingdings" panose="05000000000000000000" pitchFamily="2" charset="2"/>
              <a:buChar char="q"/>
            </a:pPr>
            <a:r>
              <a:rPr lang="it-IT" sz="1400" dirty="0">
                <a:solidFill>
                  <a:schemeClr val="tx1"/>
                </a:solidFill>
                <a:latin typeface="Times New Roman" panose="02020603050405020304" pitchFamily="18" charset="0"/>
                <a:cs typeface="Times New Roman" panose="02020603050405020304" pitchFamily="18" charset="0"/>
              </a:rPr>
              <a:t>t</a:t>
            </a:r>
            <a:r>
              <a:rPr lang="it-IT" sz="1400" dirty="0" smtClean="0">
                <a:solidFill>
                  <a:schemeClr val="tx1"/>
                </a:solidFill>
                <a:latin typeface="Times New Roman" panose="02020603050405020304" pitchFamily="18" charset="0"/>
                <a:cs typeface="Times New Roman" panose="02020603050405020304" pitchFamily="18" charset="0"/>
              </a:rPr>
              <a:t>orna l’insegnante specialista di inglese</a:t>
            </a:r>
          </a:p>
          <a:p>
            <a:pPr>
              <a:spcBef>
                <a:spcPts val="0"/>
              </a:spcBef>
              <a:buClrTx/>
              <a:buFont typeface="Wingdings" panose="05000000000000000000" pitchFamily="2" charset="2"/>
              <a:buChar char="q"/>
            </a:pPr>
            <a:r>
              <a:rPr lang="it-IT" sz="1400" dirty="0">
                <a:solidFill>
                  <a:schemeClr val="tx1"/>
                </a:solidFill>
                <a:latin typeface="Times New Roman" panose="02020603050405020304" pitchFamily="18" charset="0"/>
                <a:cs typeface="Times New Roman" panose="02020603050405020304" pitchFamily="18" charset="0"/>
              </a:rPr>
              <a:t>è</a:t>
            </a:r>
            <a:r>
              <a:rPr lang="it-IT" sz="1400" dirty="0" smtClean="0">
                <a:solidFill>
                  <a:schemeClr val="tx1"/>
                </a:solidFill>
                <a:latin typeface="Times New Roman" panose="02020603050405020304" pitchFamily="18" charset="0"/>
                <a:cs typeface="Times New Roman" panose="02020603050405020304" pitchFamily="18" charset="0"/>
              </a:rPr>
              <a:t> previsto l’inserimento di insegnanti di musica e </a:t>
            </a:r>
          </a:p>
          <a:p>
            <a:pPr marL="0" indent="0">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        educazione fisica in ogni istituto</a:t>
            </a:r>
          </a:p>
          <a:p>
            <a:pPr marL="0" indent="0">
              <a:spcBef>
                <a:spcPts val="0"/>
              </a:spcBef>
              <a:buClrTx/>
              <a:buNone/>
            </a:pPr>
            <a:endParaRPr lang="it-IT" sz="1400" dirty="0">
              <a:latin typeface="Times New Roman" panose="02020603050405020304" pitchFamily="18" charset="0"/>
              <a:cs typeface="Times New Roman" panose="02020603050405020304" pitchFamily="18" charset="0"/>
            </a:endParaRPr>
          </a:p>
          <a:p>
            <a:pPr marL="0" indent="0">
              <a:spcBef>
                <a:spcPts val="0"/>
              </a:spcBef>
              <a:buClrTx/>
              <a:buNone/>
            </a:pPr>
            <a:endParaRPr lang="it-IT" sz="1400" dirty="0" smtClean="0">
              <a:latin typeface="Times New Roman" panose="02020603050405020304" pitchFamily="18" charset="0"/>
              <a:cs typeface="Times New Roman" panose="02020603050405020304" pitchFamily="18" charset="0"/>
            </a:endParaRPr>
          </a:p>
          <a:p>
            <a:pPr marL="0" indent="0">
              <a:spcBef>
                <a:spcPts val="0"/>
              </a:spcBef>
              <a:buClrTx/>
              <a:buNone/>
            </a:pPr>
            <a:r>
              <a:rPr lang="it-IT" sz="1400" b="1" dirty="0" smtClean="0">
                <a:solidFill>
                  <a:schemeClr val="tx1"/>
                </a:solidFill>
                <a:latin typeface="Times New Roman" panose="02020603050405020304" pitchFamily="18" charset="0"/>
                <a:cs typeface="Times New Roman" panose="02020603050405020304" pitchFamily="18" charset="0"/>
              </a:rPr>
              <a:t>Nella scuola secondaria di secondo grado</a:t>
            </a:r>
            <a:r>
              <a:rPr lang="it-IT" sz="1400" dirty="0" smtClean="0">
                <a:latin typeface="Times New Roman" panose="02020603050405020304" pitchFamily="18" charset="0"/>
                <a:cs typeface="Times New Roman" panose="02020603050405020304" pitchFamily="18" charset="0"/>
              </a:rPr>
              <a:t>:</a:t>
            </a:r>
          </a:p>
          <a:p>
            <a:pPr>
              <a:spcBef>
                <a:spcPts val="0"/>
              </a:spcBef>
              <a:buClrTx/>
              <a:buFont typeface="Wingdings" panose="05000000000000000000" pitchFamily="2" charset="2"/>
              <a:buChar char="q"/>
            </a:pPr>
            <a:r>
              <a:rPr lang="it-IT" sz="1400" dirty="0">
                <a:solidFill>
                  <a:schemeClr val="tx1"/>
                </a:solidFill>
                <a:latin typeface="Times New Roman" panose="02020603050405020304" pitchFamily="18" charset="0"/>
                <a:cs typeface="Times New Roman" panose="02020603050405020304" pitchFamily="18" charset="0"/>
              </a:rPr>
              <a:t>è</a:t>
            </a:r>
            <a:r>
              <a:rPr lang="it-IT" sz="1400" dirty="0" smtClean="0">
                <a:solidFill>
                  <a:schemeClr val="tx1"/>
                </a:solidFill>
                <a:latin typeface="Times New Roman" panose="02020603050405020304" pitchFamily="18" charset="0"/>
                <a:cs typeface="Times New Roman" panose="02020603050405020304" pitchFamily="18" charset="0"/>
              </a:rPr>
              <a:t> potenziato l’insegnamento di Arte, Musica</a:t>
            </a:r>
          </a:p>
          <a:p>
            <a:pPr marL="0" indent="0">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        Diritto, Economia</a:t>
            </a:r>
          </a:p>
          <a:p>
            <a:pPr>
              <a:spcBef>
                <a:spcPts val="0"/>
              </a:spcBef>
              <a:buClrTx/>
              <a:buFont typeface="Wingdings" panose="05000000000000000000" pitchFamily="2" charset="2"/>
              <a:buChar char="q"/>
            </a:pPr>
            <a:r>
              <a:rPr lang="it-IT" sz="1400" dirty="0">
                <a:solidFill>
                  <a:schemeClr val="tx1"/>
                </a:solidFill>
                <a:latin typeface="Times New Roman" panose="02020603050405020304" pitchFamily="18" charset="0"/>
                <a:cs typeface="Times New Roman" panose="02020603050405020304" pitchFamily="18" charset="0"/>
              </a:rPr>
              <a:t>è</a:t>
            </a:r>
            <a:r>
              <a:rPr lang="it-IT" sz="1400" dirty="0" smtClean="0">
                <a:solidFill>
                  <a:schemeClr val="tx1"/>
                </a:solidFill>
                <a:latin typeface="Times New Roman" panose="02020603050405020304" pitchFamily="18" charset="0"/>
                <a:cs typeface="Times New Roman" panose="02020603050405020304" pitchFamily="18" charset="0"/>
              </a:rPr>
              <a:t> introdotto il </a:t>
            </a:r>
            <a:r>
              <a:rPr lang="it-IT" sz="1400" i="1" dirty="0" smtClean="0">
                <a:solidFill>
                  <a:schemeClr val="tx1"/>
                </a:solidFill>
                <a:latin typeface="Times New Roman" panose="02020603050405020304" pitchFamily="18" charset="0"/>
                <a:cs typeface="Times New Roman" panose="02020603050405020304" pitchFamily="18" charset="0"/>
              </a:rPr>
              <a:t>Curriculum</a:t>
            </a:r>
            <a:r>
              <a:rPr lang="it-IT" sz="1400" dirty="0" smtClean="0">
                <a:solidFill>
                  <a:schemeClr val="tx1"/>
                </a:solidFill>
                <a:latin typeface="Times New Roman" panose="02020603050405020304" pitchFamily="18" charset="0"/>
                <a:cs typeface="Times New Roman" panose="02020603050405020304" pitchFamily="18" charset="0"/>
              </a:rPr>
              <a:t> dello studente che farà parte</a:t>
            </a:r>
          </a:p>
          <a:p>
            <a:pPr marL="0" indent="0">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        della valutazione nell’esame di maturità</a:t>
            </a:r>
          </a:p>
          <a:p>
            <a:pPr>
              <a:spcBef>
                <a:spcPts val="0"/>
              </a:spcBef>
              <a:buClrTx/>
              <a:buFont typeface="Wingdings" panose="05000000000000000000" pitchFamily="2" charset="2"/>
              <a:buChar char="q"/>
            </a:pPr>
            <a:r>
              <a:rPr lang="it-IT" sz="1400" dirty="0" smtClean="0">
                <a:solidFill>
                  <a:schemeClr val="tx1"/>
                </a:solidFill>
                <a:latin typeface="Times New Roman" panose="02020603050405020304" pitchFamily="18" charset="0"/>
                <a:cs typeface="Times New Roman" panose="02020603050405020304" pitchFamily="18" charset="0"/>
              </a:rPr>
              <a:t>è introdotta l’alternanza scuola-lavoro: 400 ore nell’ultimo</a:t>
            </a:r>
          </a:p>
          <a:p>
            <a:pPr marL="0" indent="0">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        triennio dei tecnici e dei professionali e 200 ore in quello dei licei</a:t>
            </a:r>
          </a:p>
        </p:txBody>
      </p:sp>
      <p:pic>
        <p:nvPicPr>
          <p:cNvPr id="4" name="Immagine 3"/>
          <p:cNvPicPr>
            <a:picLocks noChangeAspect="1"/>
          </p:cNvPicPr>
          <p:nvPr/>
        </p:nvPicPr>
        <p:blipFill>
          <a:blip r:embed="rId2" cstate="print"/>
          <a:stretch>
            <a:fillRect/>
          </a:stretch>
        </p:blipFill>
        <p:spPr>
          <a:xfrm>
            <a:off x="5170423" y="2093189"/>
            <a:ext cx="4029805" cy="1231499"/>
          </a:xfrm>
          <a:prstGeom prst="rect">
            <a:avLst/>
          </a:prstGeom>
        </p:spPr>
      </p:pic>
    </p:spTree>
    <p:extLst>
      <p:ext uri="{BB962C8B-B14F-4D97-AF65-F5344CB8AC3E}">
        <p14:creationId xmlns:p14="http://schemas.microsoft.com/office/powerpoint/2010/main" val="20018765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619145" y="440575"/>
            <a:ext cx="8596668" cy="5775355"/>
          </a:xfrm>
        </p:spPr>
        <p:txBody>
          <a:bodyPr/>
          <a:lstStyle/>
          <a:p>
            <a:pPr marL="0" indent="0">
              <a:spcBef>
                <a:spcPts val="0"/>
              </a:spcBef>
              <a:buNone/>
            </a:pPr>
            <a:r>
              <a:rPr lang="it-IT" sz="1700" b="1" dirty="0" smtClean="0">
                <a:solidFill>
                  <a:schemeClr val="tx1"/>
                </a:solidFill>
                <a:latin typeface="Times New Roman" panose="02020603050405020304" pitchFamily="18" charset="0"/>
                <a:cs typeface="Times New Roman" panose="02020603050405020304" pitchFamily="18" charset="0"/>
              </a:rPr>
              <a:t>DIRITTO ALLO STUDIO</a:t>
            </a:r>
          </a:p>
          <a:p>
            <a:pPr>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Decreto legislativo n. 63 del 2017 </a:t>
            </a:r>
          </a:p>
          <a:p>
            <a:pPr>
              <a:spcBef>
                <a:spcPts val="0"/>
              </a:spcBef>
              <a:buClrTx/>
              <a:buFont typeface="Arial" panose="020B0604020202020204" pitchFamily="34" charset="0"/>
              <a:buChar char="•"/>
            </a:pPr>
            <a:endParaRPr lang="it-IT" sz="1400" dirty="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La normativa dispone:</a:t>
            </a:r>
          </a:p>
          <a:p>
            <a:pPr>
              <a:spcBef>
                <a:spcPts val="0"/>
              </a:spcBef>
              <a:buClrTx/>
              <a:buAutoNum type="alphaLcParenR"/>
            </a:pPr>
            <a:r>
              <a:rPr lang="it-IT" sz="1400" dirty="0" smtClean="0">
                <a:solidFill>
                  <a:schemeClr val="tx1"/>
                </a:solidFill>
                <a:latin typeface="Times New Roman" panose="02020603050405020304" pitchFamily="18" charset="0"/>
                <a:cs typeface="Times New Roman" panose="02020603050405020304" pitchFamily="18" charset="0"/>
              </a:rPr>
              <a:t>l</a:t>
            </a:r>
            <a:r>
              <a:rPr lang="it-IT" sz="1400" b="1" dirty="0" smtClean="0">
                <a:solidFill>
                  <a:schemeClr val="tx1"/>
                </a:solidFill>
                <a:latin typeface="Times New Roman" panose="02020603050405020304" pitchFamily="18" charset="0"/>
                <a:cs typeface="Times New Roman" panose="02020603050405020304" pitchFamily="18" charset="0"/>
              </a:rPr>
              <a:t>’esonero dalle tasse scolastiche </a:t>
            </a:r>
            <a:r>
              <a:rPr lang="it-IT" sz="1400" dirty="0" smtClean="0">
                <a:solidFill>
                  <a:schemeClr val="tx1"/>
                </a:solidFill>
                <a:latin typeface="Times New Roman" panose="02020603050405020304" pitchFamily="18" charset="0"/>
                <a:cs typeface="Times New Roman" panose="02020603050405020304" pitchFamily="18" charset="0"/>
              </a:rPr>
              <a:t>per gli studenti che frequentano il quarto a decorrere dall’anno scolastico 2018/2019 e il quinto anno a decorrere </a:t>
            </a:r>
            <a:r>
              <a:rPr lang="it-IT" sz="1400" dirty="0" err="1" smtClean="0">
                <a:solidFill>
                  <a:schemeClr val="tx1"/>
                </a:solidFill>
                <a:latin typeface="Times New Roman" panose="02020603050405020304" pitchFamily="18" charset="0"/>
                <a:cs typeface="Times New Roman" panose="02020603050405020304" pitchFamily="18" charset="0"/>
              </a:rPr>
              <a:t>dall’a.s.</a:t>
            </a:r>
            <a:r>
              <a:rPr lang="it-IT" sz="1400" dirty="0" smtClean="0">
                <a:solidFill>
                  <a:schemeClr val="tx1"/>
                </a:solidFill>
                <a:latin typeface="Times New Roman" panose="02020603050405020304" pitchFamily="18" charset="0"/>
                <a:cs typeface="Times New Roman" panose="02020603050405020304" pitchFamily="18" charset="0"/>
              </a:rPr>
              <a:t> 2019/2020 della scuola secondaria di secondo grado, sulla base di fasce ISEE;</a:t>
            </a:r>
          </a:p>
          <a:p>
            <a:pPr>
              <a:spcBef>
                <a:spcPts val="0"/>
              </a:spcBef>
              <a:buClrTx/>
              <a:buAutoNum type="alphaLcParenR"/>
            </a:pPr>
            <a:r>
              <a:rPr lang="it-IT" sz="1400" dirty="0" smtClean="0">
                <a:solidFill>
                  <a:schemeClr val="tx1"/>
                </a:solidFill>
                <a:latin typeface="Times New Roman" panose="02020603050405020304" pitchFamily="18" charset="0"/>
                <a:cs typeface="Times New Roman" panose="02020603050405020304" pitchFamily="18" charset="0"/>
              </a:rPr>
              <a:t>un Fondo da 39,7 milioni di euro l’anno per le </a:t>
            </a:r>
            <a:r>
              <a:rPr lang="it-IT" sz="1400" b="1" dirty="0" smtClean="0">
                <a:solidFill>
                  <a:schemeClr val="tx1"/>
                </a:solidFill>
                <a:latin typeface="Times New Roman" panose="02020603050405020304" pitchFamily="18" charset="0"/>
                <a:cs typeface="Times New Roman" panose="02020603050405020304" pitchFamily="18" charset="0"/>
              </a:rPr>
              <a:t>borse di studio</a:t>
            </a:r>
            <a:r>
              <a:rPr lang="it-IT" sz="1400" dirty="0" smtClean="0">
                <a:solidFill>
                  <a:schemeClr val="tx1"/>
                </a:solidFill>
                <a:latin typeface="Times New Roman" panose="02020603050405020304" pitchFamily="18" charset="0"/>
                <a:cs typeface="Times New Roman" panose="02020603050405020304" pitchFamily="18" charset="0"/>
              </a:rPr>
              <a:t>;</a:t>
            </a:r>
          </a:p>
          <a:p>
            <a:pPr>
              <a:spcBef>
                <a:spcPts val="0"/>
              </a:spcBef>
              <a:buClrTx/>
              <a:buAutoNum type="alphaLcParenR"/>
            </a:pPr>
            <a:r>
              <a:rPr lang="it-IT" sz="1400" dirty="0" smtClean="0">
                <a:solidFill>
                  <a:schemeClr val="tx1"/>
                </a:solidFill>
                <a:latin typeface="Times New Roman" panose="02020603050405020304" pitchFamily="18" charset="0"/>
                <a:cs typeface="Times New Roman" panose="02020603050405020304" pitchFamily="18" charset="0"/>
              </a:rPr>
              <a:t>un Fondo da 10 milioni di euro per </a:t>
            </a:r>
            <a:r>
              <a:rPr lang="it-IT" sz="1400" b="1" dirty="0" smtClean="0">
                <a:solidFill>
                  <a:schemeClr val="tx1"/>
                </a:solidFill>
                <a:latin typeface="Times New Roman" panose="02020603050405020304" pitchFamily="18" charset="0"/>
                <a:cs typeface="Times New Roman" panose="02020603050405020304" pitchFamily="18" charset="0"/>
              </a:rPr>
              <a:t>sussidi didattici agli alunni con disabilità</a:t>
            </a:r>
            <a:r>
              <a:rPr lang="it-IT" sz="1400" dirty="0" smtClean="0">
                <a:solidFill>
                  <a:schemeClr val="tx1"/>
                </a:solidFill>
                <a:latin typeface="Times New Roman" panose="02020603050405020304" pitchFamily="18" charset="0"/>
                <a:cs typeface="Times New Roman" panose="02020603050405020304" pitchFamily="18" charset="0"/>
              </a:rPr>
              <a:t>, negli anni scolastici 2017-2018, 2018-2019, 2019-2020;</a:t>
            </a:r>
          </a:p>
          <a:p>
            <a:pPr>
              <a:spcBef>
                <a:spcPts val="0"/>
              </a:spcBef>
              <a:buClrTx/>
              <a:buAutoNum type="alphaLcParenR"/>
            </a:pPr>
            <a:r>
              <a:rPr lang="it-IT" sz="1400" dirty="0" smtClean="0">
                <a:solidFill>
                  <a:schemeClr val="tx1"/>
                </a:solidFill>
                <a:latin typeface="Times New Roman" panose="02020603050405020304" pitchFamily="18" charset="0"/>
                <a:cs typeface="Times New Roman" panose="02020603050405020304" pitchFamily="18" charset="0"/>
              </a:rPr>
              <a:t>un Fondo da 10 milioni di euro per il </a:t>
            </a:r>
            <a:r>
              <a:rPr lang="it-IT" sz="1400" b="1" dirty="0" smtClean="0">
                <a:solidFill>
                  <a:schemeClr val="tx1"/>
                </a:solidFill>
                <a:latin typeface="Times New Roman" panose="02020603050405020304" pitchFamily="18" charset="0"/>
                <a:cs typeface="Times New Roman" panose="02020603050405020304" pitchFamily="18" charset="0"/>
              </a:rPr>
              <a:t>comodato d’uso dei libri </a:t>
            </a:r>
            <a:r>
              <a:rPr lang="it-IT" sz="1400" dirty="0" smtClean="0">
                <a:solidFill>
                  <a:schemeClr val="tx1"/>
                </a:solidFill>
                <a:latin typeface="Times New Roman" panose="02020603050405020304" pitchFamily="18" charset="0"/>
                <a:cs typeface="Times New Roman" panose="02020603050405020304" pitchFamily="18" charset="0"/>
              </a:rPr>
              <a:t>di testo, nel biennio 2019/2020;</a:t>
            </a:r>
          </a:p>
          <a:p>
            <a:pPr>
              <a:spcBef>
                <a:spcPts val="0"/>
              </a:spcBef>
              <a:buClrTx/>
              <a:buAutoNum type="alphaLcParenR"/>
            </a:pPr>
            <a:r>
              <a:rPr lang="it-IT" sz="1400" dirty="0" smtClean="0">
                <a:solidFill>
                  <a:schemeClr val="tx1"/>
                </a:solidFill>
                <a:latin typeface="Times New Roman" panose="02020603050405020304" pitchFamily="18" charset="0"/>
                <a:cs typeface="Times New Roman" panose="02020603050405020304" pitchFamily="18" charset="0"/>
              </a:rPr>
              <a:t>lo stanziamento di 2,5 milioni di euro l’anno a decorrere dal 2017 per </a:t>
            </a:r>
            <a:r>
              <a:rPr lang="it-IT" sz="1400" b="1" dirty="0" smtClean="0">
                <a:solidFill>
                  <a:schemeClr val="tx1"/>
                </a:solidFill>
                <a:latin typeface="Times New Roman" panose="02020603050405020304" pitchFamily="18" charset="0"/>
                <a:cs typeface="Times New Roman" panose="02020603050405020304" pitchFamily="18" charset="0"/>
              </a:rPr>
              <a:t>servizi e strumenti didattici</a:t>
            </a:r>
            <a:r>
              <a:rPr lang="it-IT" sz="1400" dirty="0" smtClean="0">
                <a:solidFill>
                  <a:schemeClr val="tx1"/>
                </a:solidFill>
                <a:latin typeface="Times New Roman" panose="02020603050405020304" pitchFamily="18" charset="0"/>
                <a:cs typeface="Times New Roman" panose="02020603050405020304" pitchFamily="18" charset="0"/>
              </a:rPr>
              <a:t>, anche digitali; </a:t>
            </a:r>
          </a:p>
          <a:p>
            <a:pPr>
              <a:spcBef>
                <a:spcPts val="0"/>
              </a:spcBef>
              <a:buClrTx/>
              <a:buAutoNum type="alphaLcParenR"/>
            </a:pPr>
            <a:r>
              <a:rPr lang="it-IT" sz="1400" dirty="0" smtClean="0">
                <a:solidFill>
                  <a:schemeClr val="tx1"/>
                </a:solidFill>
                <a:latin typeface="Times New Roman" panose="02020603050405020304" pitchFamily="18" charset="0"/>
                <a:cs typeface="Times New Roman" panose="02020603050405020304" pitchFamily="18" charset="0"/>
              </a:rPr>
              <a:t>la </a:t>
            </a:r>
            <a:r>
              <a:rPr lang="it-IT" sz="1400" b="1" dirty="0" smtClean="0">
                <a:solidFill>
                  <a:schemeClr val="tx1"/>
                </a:solidFill>
                <a:latin typeface="Times New Roman" panose="02020603050405020304" pitchFamily="18" charset="0"/>
                <a:cs typeface="Times New Roman" panose="02020603050405020304" pitchFamily="18" charset="0"/>
              </a:rPr>
              <a:t>Carta dello studio</a:t>
            </a:r>
            <a:r>
              <a:rPr lang="it-IT" sz="1400" dirty="0" smtClean="0">
                <a:solidFill>
                  <a:schemeClr val="tx1"/>
                </a:solidFill>
                <a:latin typeface="Times New Roman" panose="02020603050405020304" pitchFamily="18" charset="0"/>
                <a:cs typeface="Times New Roman" panose="02020603050405020304" pitchFamily="18" charset="0"/>
              </a:rPr>
              <a:t>:</a:t>
            </a:r>
            <a:r>
              <a:rPr lang="it-IT" sz="1400" b="1" dirty="0" smtClean="0">
                <a:solidFill>
                  <a:schemeClr val="tx1"/>
                </a:solidFill>
                <a:latin typeface="Times New Roman" panose="02020603050405020304" pitchFamily="18" charset="0"/>
                <a:cs typeface="Times New Roman" panose="02020603050405020304" pitchFamily="18" charset="0"/>
              </a:rPr>
              <a:t> </a:t>
            </a:r>
            <a:r>
              <a:rPr lang="it-IT" sz="1400" dirty="0" smtClean="0">
                <a:solidFill>
                  <a:schemeClr val="tx1"/>
                </a:solidFill>
                <a:latin typeface="Times New Roman" panose="02020603050405020304" pitchFamily="18" charset="0"/>
                <a:cs typeface="Times New Roman" panose="02020603050405020304" pitchFamily="18" charset="0"/>
              </a:rPr>
              <a:t>si tratta di una tessera nominativa che prevede agevolazioni e benefici per accedere a beni e servizi di natura culturale, servizi per la mobilità nazionale e internazionale, ausili di natura tecnologica e multimediale per lo studio e per l’acquisto di materiale scolastico.</a:t>
            </a:r>
          </a:p>
          <a:p>
            <a:pPr marL="0" indent="0">
              <a:spcBef>
                <a:spcPts val="0"/>
              </a:spcBef>
              <a:buClrTx/>
              <a:buNone/>
            </a:pPr>
            <a:endParaRPr lang="it-IT" sz="1400" dirty="0" smtClean="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endParaRPr lang="it-IT" sz="1400" dirty="0" smtClean="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r>
              <a:rPr lang="it-IT" sz="1700" b="1" dirty="0" smtClean="0">
                <a:solidFill>
                  <a:schemeClr val="tx1"/>
                </a:solidFill>
                <a:latin typeface="Times New Roman" panose="02020603050405020304" pitchFamily="18" charset="0"/>
                <a:cs typeface="Times New Roman" panose="02020603050405020304" pitchFamily="18" charset="0"/>
              </a:rPr>
              <a:t>INCLUSIONE DEGLI STUDENTI CON DISABILITÁ</a:t>
            </a:r>
          </a:p>
          <a:p>
            <a:pPr>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Decreto legislativo n. 66 del 2017 </a:t>
            </a:r>
          </a:p>
          <a:p>
            <a:pPr>
              <a:spcBef>
                <a:spcPts val="0"/>
              </a:spcBef>
              <a:buClrTx/>
              <a:buFont typeface="Arial" panose="020B0604020202020204" pitchFamily="34" charset="0"/>
              <a:buChar char="•"/>
            </a:pPr>
            <a:endParaRPr lang="it-IT" sz="1400" dirty="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Al fine di garantire una scuola sempre più accogliente per gli alunni con disabilità è prevista l’istituzione, per i futuri docenti, di un Corso di specializzazione </a:t>
            </a:r>
            <a:r>
              <a:rPr lang="it-IT" sz="1400" i="1" dirty="0" smtClean="0">
                <a:solidFill>
                  <a:schemeClr val="tx1"/>
                </a:solidFill>
                <a:latin typeface="Times New Roman" panose="02020603050405020304" pitchFamily="18" charset="0"/>
                <a:cs typeface="Times New Roman" panose="02020603050405020304" pitchFamily="18" charset="0"/>
              </a:rPr>
              <a:t>ad hoc </a:t>
            </a:r>
            <a:r>
              <a:rPr lang="it-IT" sz="1400" dirty="0" smtClean="0">
                <a:solidFill>
                  <a:schemeClr val="tx1"/>
                </a:solidFill>
                <a:latin typeface="Times New Roman" panose="02020603050405020304" pitchFamily="18" charset="0"/>
                <a:cs typeface="Times New Roman" panose="02020603050405020304" pitchFamily="18" charset="0"/>
              </a:rPr>
              <a:t>sulle </a:t>
            </a:r>
            <a:r>
              <a:rPr lang="it-IT" sz="1400" b="1" dirty="0" smtClean="0">
                <a:solidFill>
                  <a:schemeClr val="tx1"/>
                </a:solidFill>
                <a:latin typeface="Times New Roman" panose="02020603050405020304" pitchFamily="18" charset="0"/>
                <a:cs typeface="Times New Roman" panose="02020603050405020304" pitchFamily="18" charset="0"/>
              </a:rPr>
              <a:t>metodologie per l’inclusione</a:t>
            </a:r>
            <a:r>
              <a:rPr lang="it-IT" sz="1400" dirty="0" smtClean="0">
                <a:latin typeface="Times New Roman" panose="02020603050405020304" pitchFamily="18" charset="0"/>
                <a:cs typeface="Times New Roman" panose="02020603050405020304" pitchFamily="18" charset="0"/>
              </a:rPr>
              <a:t>. </a:t>
            </a:r>
            <a:r>
              <a:rPr lang="it-IT" sz="1400" dirty="0" smtClean="0">
                <a:solidFill>
                  <a:schemeClr val="tx1"/>
                </a:solidFill>
                <a:latin typeface="Times New Roman" panose="02020603050405020304" pitchFamily="18" charset="0"/>
                <a:cs typeface="Times New Roman" panose="02020603050405020304" pitchFamily="18" charset="0"/>
              </a:rPr>
              <a:t>La proposta di quantificazione del personale sul sostegno è fatta dal dirigente scolastico sulla base del </a:t>
            </a:r>
            <a:r>
              <a:rPr lang="it-IT" sz="1400" b="1" dirty="0" smtClean="0">
                <a:solidFill>
                  <a:schemeClr val="tx1"/>
                </a:solidFill>
                <a:latin typeface="Times New Roman" panose="02020603050405020304" pitchFamily="18" charset="0"/>
                <a:cs typeface="Times New Roman" panose="02020603050405020304" pitchFamily="18" charset="0"/>
              </a:rPr>
              <a:t>Progetto educativo individualizzato (PEI) </a:t>
            </a:r>
            <a:r>
              <a:rPr lang="it-IT" sz="1400" dirty="0" smtClean="0">
                <a:solidFill>
                  <a:schemeClr val="tx1"/>
                </a:solidFill>
                <a:latin typeface="Times New Roman" panose="02020603050405020304" pitchFamily="18" charset="0"/>
                <a:cs typeface="Times New Roman" panose="02020603050405020304" pitchFamily="18" charset="0"/>
              </a:rPr>
              <a:t>di ciascun alunno con disabilità e in coerenza con </a:t>
            </a:r>
            <a:r>
              <a:rPr lang="it-IT" sz="1400" b="1" dirty="0" smtClean="0">
                <a:solidFill>
                  <a:schemeClr val="tx1"/>
                </a:solidFill>
                <a:latin typeface="Times New Roman" panose="02020603050405020304" pitchFamily="18" charset="0"/>
                <a:cs typeface="Times New Roman" panose="02020603050405020304" pitchFamily="18" charset="0"/>
              </a:rPr>
              <a:t>il Piano dell’inclusione </a:t>
            </a:r>
            <a:r>
              <a:rPr lang="it-IT" sz="1400" dirty="0" smtClean="0">
                <a:solidFill>
                  <a:schemeClr val="tx1"/>
                </a:solidFill>
                <a:latin typeface="Times New Roman" panose="02020603050405020304" pitchFamily="18" charset="0"/>
                <a:cs typeface="Times New Roman" panose="02020603050405020304" pitchFamily="18" charset="0"/>
              </a:rPr>
              <a:t>di ciascuna scuola. </a:t>
            </a:r>
            <a:endParaRPr lang="it-IT" sz="1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09549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702272" y="606829"/>
            <a:ext cx="8596668" cy="5617413"/>
          </a:xfrm>
        </p:spPr>
        <p:txBody>
          <a:bodyPr>
            <a:normAutofit fontScale="85000" lnSpcReduction="20000"/>
          </a:bodyPr>
          <a:lstStyle/>
          <a:p>
            <a:pPr marL="0" indent="0">
              <a:lnSpc>
                <a:spcPct val="120000"/>
              </a:lnSpc>
              <a:spcBef>
                <a:spcPts val="0"/>
              </a:spcBef>
              <a:buNone/>
            </a:pPr>
            <a:r>
              <a:rPr lang="it-IT" sz="2000" b="1" dirty="0" smtClean="0">
                <a:solidFill>
                  <a:schemeClr val="tx1"/>
                </a:solidFill>
                <a:latin typeface="Times New Roman" panose="02020603050405020304" pitchFamily="18" charset="0"/>
                <a:cs typeface="Times New Roman" panose="02020603050405020304" pitchFamily="18" charset="0"/>
              </a:rPr>
              <a:t>AGEVOLAZIONI FISCALI PER STUDENTI CON DISTURBO SPECIFICO DI APPRENDIMENTO (DSA)</a:t>
            </a:r>
          </a:p>
          <a:p>
            <a:pPr>
              <a:lnSpc>
                <a:spcPct val="120000"/>
              </a:lnSpc>
              <a:spcBef>
                <a:spcPts val="0"/>
              </a:spcBef>
              <a:buClrTx/>
              <a:buFont typeface="Arial" panose="020B0604020202020204" pitchFamily="34" charset="0"/>
              <a:buChar char="•"/>
            </a:pPr>
            <a:r>
              <a:rPr lang="it-IT" sz="1600" dirty="0" smtClean="0">
                <a:solidFill>
                  <a:schemeClr val="tx1"/>
                </a:solidFill>
                <a:latin typeface="Times New Roman" panose="02020603050405020304" pitchFamily="18" charset="0"/>
                <a:cs typeface="Times New Roman" panose="02020603050405020304" pitchFamily="18" charset="0"/>
              </a:rPr>
              <a:t>Legge di bilancio 2018 (legge n. 205 del 2017)</a:t>
            </a:r>
          </a:p>
          <a:p>
            <a:pPr>
              <a:spcBef>
                <a:spcPts val="0"/>
              </a:spcBef>
              <a:buClrTx/>
              <a:buFont typeface="Arial" panose="020B0604020202020204" pitchFamily="34" charset="0"/>
              <a:buChar char="•"/>
            </a:pPr>
            <a:endParaRPr lang="it-IT" sz="1600" dirty="0">
              <a:solidFill>
                <a:schemeClr val="tx1"/>
              </a:solidFill>
              <a:latin typeface="Times New Roman" panose="02020603050405020304" pitchFamily="18" charset="0"/>
              <a:cs typeface="Times New Roman" panose="02020603050405020304" pitchFamily="18" charset="0"/>
            </a:endParaRPr>
          </a:p>
          <a:p>
            <a:pPr marL="0" indent="0">
              <a:lnSpc>
                <a:spcPct val="120000"/>
              </a:lnSpc>
              <a:spcBef>
                <a:spcPts val="0"/>
              </a:spcBef>
              <a:buClrTx/>
              <a:buNone/>
            </a:pPr>
            <a:r>
              <a:rPr lang="it-IT" sz="1600" dirty="0" smtClean="0">
                <a:solidFill>
                  <a:schemeClr val="tx1"/>
                </a:solidFill>
                <a:latin typeface="Times New Roman" panose="02020603050405020304" pitchFamily="18" charset="0"/>
                <a:cs typeface="Times New Roman" panose="02020603050405020304" pitchFamily="18" charset="0"/>
              </a:rPr>
              <a:t>La legge di bilancio 2018 ha previsto l’inserimento, ai fini della detrazione fiscale al 19 per cento, delle spese sostenute dall’anno di imposta in corso al 31 dicembre 2018, per l’acquisto di </a:t>
            </a:r>
            <a:r>
              <a:rPr lang="it-IT" sz="1600" b="1" dirty="0" smtClean="0">
                <a:solidFill>
                  <a:schemeClr val="tx1"/>
                </a:solidFill>
                <a:latin typeface="Times New Roman" panose="02020603050405020304" pitchFamily="18" charset="0"/>
                <a:cs typeface="Times New Roman" panose="02020603050405020304" pitchFamily="18" charset="0"/>
              </a:rPr>
              <a:t>strumenti compensativi e sussidi tecnici e informatici necessari all’apprendimento</a:t>
            </a:r>
            <a:r>
              <a:rPr lang="it-IT" sz="1600" dirty="0" smtClean="0">
                <a:solidFill>
                  <a:schemeClr val="tx1"/>
                </a:solidFill>
                <a:latin typeface="Times New Roman" panose="02020603050405020304" pitchFamily="18" charset="0"/>
                <a:cs typeface="Times New Roman" panose="02020603050405020304" pitchFamily="18" charset="0"/>
              </a:rPr>
              <a:t> per studenti con disturbi specifici dell’apprendimento. </a:t>
            </a:r>
          </a:p>
          <a:p>
            <a:pPr marL="0" indent="0">
              <a:spcBef>
                <a:spcPts val="0"/>
              </a:spcBef>
              <a:buClrTx/>
              <a:buNone/>
            </a:pPr>
            <a:endParaRPr lang="it-IT" sz="1400" dirty="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endParaRPr lang="it-IT" sz="1400" dirty="0" smtClean="0">
              <a:solidFill>
                <a:schemeClr val="tx1"/>
              </a:solidFill>
              <a:latin typeface="Times New Roman" panose="02020603050405020304" pitchFamily="18" charset="0"/>
              <a:cs typeface="Times New Roman" panose="02020603050405020304" pitchFamily="18" charset="0"/>
            </a:endParaRPr>
          </a:p>
          <a:p>
            <a:pPr marL="0" indent="0">
              <a:lnSpc>
                <a:spcPct val="120000"/>
              </a:lnSpc>
              <a:spcBef>
                <a:spcPts val="0"/>
              </a:spcBef>
              <a:buClrTx/>
              <a:buNone/>
            </a:pPr>
            <a:r>
              <a:rPr lang="it-IT" sz="2000" b="1" dirty="0" smtClean="0">
                <a:solidFill>
                  <a:schemeClr val="tx1"/>
                </a:solidFill>
                <a:latin typeface="Times New Roman" panose="02020603050405020304" pitchFamily="18" charset="0"/>
                <a:cs typeface="Times New Roman" panose="02020603050405020304" pitchFamily="18" charset="0"/>
              </a:rPr>
              <a:t>SUPPORTO PER L’ISTRUZIONE DEGLI ALUNNI CON DISABILITÁ </a:t>
            </a:r>
          </a:p>
          <a:p>
            <a:pPr>
              <a:lnSpc>
                <a:spcPct val="120000"/>
              </a:lnSpc>
              <a:spcBef>
                <a:spcPts val="0"/>
              </a:spcBef>
              <a:buClrTx/>
              <a:buFont typeface="Arial" panose="020B0604020202020204" pitchFamily="34" charset="0"/>
              <a:buChar char="•"/>
            </a:pPr>
            <a:r>
              <a:rPr lang="it-IT" sz="1600" dirty="0" smtClean="0">
                <a:solidFill>
                  <a:schemeClr val="tx1"/>
                </a:solidFill>
                <a:latin typeface="Times New Roman" panose="02020603050405020304" pitchFamily="18" charset="0"/>
                <a:cs typeface="Times New Roman" panose="02020603050405020304" pitchFamily="18" charset="0"/>
              </a:rPr>
              <a:t>Legge di bilancio 2018 (legge n. 205 del 2017) </a:t>
            </a:r>
          </a:p>
          <a:p>
            <a:pPr>
              <a:spcBef>
                <a:spcPts val="0"/>
              </a:spcBef>
              <a:buClrTx/>
              <a:buFont typeface="Arial" panose="020B0604020202020204" pitchFamily="34" charset="0"/>
              <a:buChar char="•"/>
            </a:pPr>
            <a:endParaRPr lang="it-IT" sz="1600" dirty="0">
              <a:solidFill>
                <a:schemeClr val="tx1"/>
              </a:solidFill>
              <a:latin typeface="Times New Roman" panose="02020603050405020304" pitchFamily="18" charset="0"/>
              <a:cs typeface="Times New Roman" panose="02020603050405020304" pitchFamily="18" charset="0"/>
            </a:endParaRPr>
          </a:p>
          <a:p>
            <a:pPr marL="0" indent="0">
              <a:lnSpc>
                <a:spcPct val="120000"/>
              </a:lnSpc>
              <a:spcBef>
                <a:spcPts val="0"/>
              </a:spcBef>
              <a:buClrTx/>
              <a:buNone/>
            </a:pPr>
            <a:r>
              <a:rPr lang="it-IT" sz="1600" dirty="0" smtClean="0">
                <a:solidFill>
                  <a:schemeClr val="tx1"/>
                </a:solidFill>
                <a:latin typeface="Times New Roman" panose="02020603050405020304" pitchFamily="18" charset="0"/>
                <a:cs typeface="Times New Roman" panose="02020603050405020304" pitchFamily="18" charset="0"/>
              </a:rPr>
              <a:t>La legge di bilancio 2018 ha autorizzato, per l’anno in corso, la spesa di </a:t>
            </a:r>
            <a:r>
              <a:rPr lang="it-IT" sz="1600" b="1" dirty="0" smtClean="0">
                <a:solidFill>
                  <a:schemeClr val="tx1"/>
                </a:solidFill>
                <a:latin typeface="Times New Roman" panose="02020603050405020304" pitchFamily="18" charset="0"/>
                <a:cs typeface="Times New Roman" panose="02020603050405020304" pitchFamily="18" charset="0"/>
              </a:rPr>
              <a:t>75 milioni di euro </a:t>
            </a:r>
            <a:r>
              <a:rPr lang="it-IT" sz="1600" dirty="0" smtClean="0">
                <a:solidFill>
                  <a:schemeClr val="tx1"/>
                </a:solidFill>
                <a:latin typeface="Times New Roman" panose="02020603050405020304" pitchFamily="18" charset="0"/>
                <a:cs typeface="Times New Roman" panose="02020603050405020304" pitchFamily="18" charset="0"/>
              </a:rPr>
              <a:t>per l’esercizio delle funzioni relative </a:t>
            </a:r>
            <a:r>
              <a:rPr lang="it-IT" sz="1600" b="1" dirty="0" smtClean="0">
                <a:solidFill>
                  <a:schemeClr val="tx1"/>
                </a:solidFill>
                <a:latin typeface="Times New Roman" panose="02020603050405020304" pitchFamily="18" charset="0"/>
                <a:cs typeface="Times New Roman" panose="02020603050405020304" pitchFamily="18" charset="0"/>
              </a:rPr>
              <a:t>all’assistenza per l’autonomia e la comunicazione personale e ai servizi di supporto organizzativo </a:t>
            </a:r>
            <a:r>
              <a:rPr lang="it-IT" sz="1600" dirty="0" smtClean="0">
                <a:solidFill>
                  <a:schemeClr val="tx1"/>
                </a:solidFill>
                <a:latin typeface="Times New Roman" panose="02020603050405020304" pitchFamily="18" charset="0"/>
                <a:cs typeface="Times New Roman" panose="02020603050405020304" pitchFamily="18" charset="0"/>
              </a:rPr>
              <a:t>del servizio di istruzione per gli alunni con disabilità fisiche o sensoriali o in situazioni di svantaggio. </a:t>
            </a:r>
          </a:p>
          <a:p>
            <a:pPr marL="0" indent="0">
              <a:lnSpc>
                <a:spcPct val="120000"/>
              </a:lnSpc>
              <a:spcBef>
                <a:spcPts val="0"/>
              </a:spcBef>
              <a:buClrTx/>
              <a:buNone/>
            </a:pPr>
            <a:endParaRPr lang="it-IT" sz="1400" dirty="0" smtClean="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endParaRPr lang="it-IT" sz="1400" dirty="0" smtClean="0">
              <a:solidFill>
                <a:schemeClr val="tx1"/>
              </a:solidFill>
              <a:latin typeface="Times New Roman" panose="02020603050405020304" pitchFamily="18" charset="0"/>
              <a:cs typeface="Times New Roman" panose="02020603050405020304" pitchFamily="18" charset="0"/>
            </a:endParaRPr>
          </a:p>
          <a:p>
            <a:pPr marL="0" indent="0">
              <a:lnSpc>
                <a:spcPct val="120000"/>
              </a:lnSpc>
              <a:spcBef>
                <a:spcPts val="0"/>
              </a:spcBef>
              <a:buClrTx/>
              <a:buNone/>
            </a:pPr>
            <a:r>
              <a:rPr lang="it-IT" sz="2000" b="1" dirty="0" smtClean="0">
                <a:solidFill>
                  <a:schemeClr val="tx1"/>
                </a:solidFill>
                <a:latin typeface="Times New Roman" panose="02020603050405020304" pitchFamily="18" charset="0"/>
                <a:cs typeface="Times New Roman" panose="02020603050405020304" pitchFamily="18" charset="0"/>
              </a:rPr>
              <a:t>USCITA DA SCUOLA DEI MINORI DI 14 ANNI </a:t>
            </a:r>
          </a:p>
          <a:p>
            <a:pPr>
              <a:lnSpc>
                <a:spcPct val="120000"/>
              </a:lnSpc>
              <a:spcBef>
                <a:spcPts val="0"/>
              </a:spcBef>
              <a:buClrTx/>
              <a:buFont typeface="Arial" panose="020B0604020202020204" pitchFamily="34" charset="0"/>
              <a:buChar char="•"/>
            </a:pPr>
            <a:r>
              <a:rPr lang="it-IT" sz="1600" dirty="0" smtClean="0">
                <a:solidFill>
                  <a:schemeClr val="tx1"/>
                </a:solidFill>
                <a:latin typeface="Times New Roman" panose="02020603050405020304" pitchFamily="18" charset="0"/>
                <a:cs typeface="Times New Roman" panose="02020603050405020304" pitchFamily="18" charset="0"/>
              </a:rPr>
              <a:t>Legge n. 172 del 2017 </a:t>
            </a:r>
          </a:p>
          <a:p>
            <a:pPr marL="0" indent="0">
              <a:spcBef>
                <a:spcPts val="0"/>
              </a:spcBef>
              <a:buClrTx/>
              <a:buNone/>
            </a:pPr>
            <a:endParaRPr lang="it-IT" sz="1500" dirty="0">
              <a:solidFill>
                <a:schemeClr val="tx1"/>
              </a:solidFill>
              <a:latin typeface="Times New Roman" panose="02020603050405020304" pitchFamily="18" charset="0"/>
              <a:cs typeface="Times New Roman" panose="02020603050405020304" pitchFamily="18" charset="0"/>
            </a:endParaRPr>
          </a:p>
          <a:p>
            <a:pPr marL="0" indent="0">
              <a:lnSpc>
                <a:spcPct val="120000"/>
              </a:lnSpc>
              <a:spcBef>
                <a:spcPts val="0"/>
              </a:spcBef>
              <a:buClrTx/>
              <a:buNone/>
            </a:pPr>
            <a:r>
              <a:rPr lang="it-IT" sz="1600" dirty="0" smtClean="0">
                <a:solidFill>
                  <a:schemeClr val="tx1"/>
                </a:solidFill>
                <a:latin typeface="Times New Roman" panose="02020603050405020304" pitchFamily="18" charset="0"/>
                <a:cs typeface="Times New Roman" panose="02020603050405020304" pitchFamily="18" charset="0"/>
              </a:rPr>
              <a:t>I genitori esercenti la responsabilità genitoriale, i tutori, i soggetti affidatari dei minori di 14 anni </a:t>
            </a:r>
            <a:r>
              <a:rPr lang="it-IT" sz="1600" b="1" dirty="0" smtClean="0">
                <a:solidFill>
                  <a:schemeClr val="tx1"/>
                </a:solidFill>
                <a:latin typeface="Times New Roman" panose="02020603050405020304" pitchFamily="18" charset="0"/>
                <a:cs typeface="Times New Roman" panose="02020603050405020304" pitchFamily="18" charset="0"/>
              </a:rPr>
              <a:t>possono autorizzare</a:t>
            </a:r>
            <a:r>
              <a:rPr lang="it-IT" sz="1600" dirty="0" smtClean="0">
                <a:solidFill>
                  <a:schemeClr val="tx1"/>
                </a:solidFill>
                <a:latin typeface="Times New Roman" panose="02020603050405020304" pitchFamily="18" charset="0"/>
                <a:cs typeface="Times New Roman" panose="02020603050405020304" pitchFamily="18" charset="0"/>
              </a:rPr>
              <a:t>:</a:t>
            </a:r>
          </a:p>
          <a:p>
            <a:pPr marL="0" indent="0">
              <a:lnSpc>
                <a:spcPct val="120000"/>
              </a:lnSpc>
              <a:spcBef>
                <a:spcPts val="0"/>
              </a:spcBef>
              <a:buClrTx/>
              <a:buAutoNum type="alphaLcParenR"/>
            </a:pPr>
            <a:r>
              <a:rPr lang="it-IT" sz="1600" dirty="0" smtClean="0">
                <a:solidFill>
                  <a:schemeClr val="tx1"/>
                </a:solidFill>
                <a:latin typeface="Times New Roman" panose="02020603050405020304" pitchFamily="18" charset="0"/>
                <a:cs typeface="Times New Roman" panose="02020603050405020304" pitchFamily="18" charset="0"/>
              </a:rPr>
              <a:t> l’</a:t>
            </a:r>
            <a:r>
              <a:rPr lang="it-IT" sz="1600" b="1" dirty="0" smtClean="0">
                <a:solidFill>
                  <a:schemeClr val="tx1"/>
                </a:solidFill>
                <a:latin typeface="Times New Roman" panose="02020603050405020304" pitchFamily="18" charset="0"/>
                <a:cs typeface="Times New Roman" panose="02020603050405020304" pitchFamily="18" charset="0"/>
              </a:rPr>
              <a:t>uscita</a:t>
            </a:r>
            <a:r>
              <a:rPr lang="it-IT" sz="1600" dirty="0" smtClean="0">
                <a:solidFill>
                  <a:schemeClr val="tx1"/>
                </a:solidFill>
                <a:latin typeface="Times New Roman" panose="02020603050405020304" pitchFamily="18" charset="0"/>
                <a:cs typeface="Times New Roman" panose="02020603050405020304" pitchFamily="18" charset="0"/>
              </a:rPr>
              <a:t> </a:t>
            </a:r>
            <a:r>
              <a:rPr lang="it-IT" sz="1600" b="1" dirty="0" smtClean="0">
                <a:solidFill>
                  <a:schemeClr val="tx1"/>
                </a:solidFill>
                <a:latin typeface="Times New Roman" panose="02020603050405020304" pitchFamily="18" charset="0"/>
                <a:cs typeface="Times New Roman" panose="02020603050405020304" pitchFamily="18" charset="0"/>
              </a:rPr>
              <a:t>autonoma </a:t>
            </a:r>
            <a:r>
              <a:rPr lang="it-IT" sz="1600" dirty="0" smtClean="0">
                <a:solidFill>
                  <a:schemeClr val="tx1"/>
                </a:solidFill>
                <a:latin typeface="Times New Roman" panose="02020603050405020304" pitchFamily="18" charset="0"/>
                <a:cs typeface="Times New Roman" panose="02020603050405020304" pitchFamily="18" charset="0"/>
              </a:rPr>
              <a:t>degli alunni dai locali scolastici, in considerazione dell’età, del grado di autonomia e dello specifico contesto; tale autorizzazione esonera il personale scolastico dalla responsabilità connessa all’adempimento dell’obbligo di vigilanza;</a:t>
            </a:r>
          </a:p>
          <a:p>
            <a:pPr marL="0" indent="0">
              <a:lnSpc>
                <a:spcPct val="120000"/>
              </a:lnSpc>
              <a:spcBef>
                <a:spcPts val="0"/>
              </a:spcBef>
              <a:buClrTx/>
              <a:buAutoNum type="alphaLcParenR"/>
            </a:pPr>
            <a:r>
              <a:rPr lang="it-IT" sz="1600" dirty="0">
                <a:solidFill>
                  <a:schemeClr val="tx1"/>
                </a:solidFill>
                <a:latin typeface="Times New Roman" panose="02020603050405020304" pitchFamily="18" charset="0"/>
                <a:cs typeface="Times New Roman" panose="02020603050405020304" pitchFamily="18" charset="0"/>
              </a:rPr>
              <a:t> </a:t>
            </a:r>
            <a:r>
              <a:rPr lang="it-IT" sz="1600" dirty="0" smtClean="0">
                <a:solidFill>
                  <a:schemeClr val="tx1"/>
                </a:solidFill>
                <a:latin typeface="Times New Roman" panose="02020603050405020304" pitchFamily="18" charset="0"/>
                <a:cs typeface="Times New Roman" panose="02020603050405020304" pitchFamily="18" charset="0"/>
              </a:rPr>
              <a:t>la possibilità per gli alunni di </a:t>
            </a:r>
            <a:r>
              <a:rPr lang="it-IT" sz="1600" b="1" dirty="0" smtClean="0">
                <a:solidFill>
                  <a:schemeClr val="tx1"/>
                </a:solidFill>
                <a:latin typeface="Times New Roman" panose="02020603050405020304" pitchFamily="18" charset="0"/>
                <a:cs typeface="Times New Roman" panose="02020603050405020304" pitchFamily="18" charset="0"/>
              </a:rPr>
              <a:t>usufruire in modo autonomo del servizio di trasporto scolastico</a:t>
            </a:r>
            <a:r>
              <a:rPr lang="it-IT" sz="1600" dirty="0" smtClean="0">
                <a:solidFill>
                  <a:schemeClr val="tx1"/>
                </a:solidFill>
                <a:latin typeface="Times New Roman" panose="02020603050405020304" pitchFamily="18" charset="0"/>
                <a:cs typeface="Times New Roman" panose="02020603050405020304" pitchFamily="18" charset="0"/>
              </a:rPr>
              <a:t>.</a:t>
            </a:r>
          </a:p>
          <a:p>
            <a:pPr marL="0" indent="0">
              <a:spcBef>
                <a:spcPts val="0"/>
              </a:spcBef>
              <a:buClrTx/>
              <a:buAutoNum type="alphaLcParenR"/>
            </a:pPr>
            <a:endParaRPr lang="it-IT" sz="1600" dirty="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endParaRPr lang="it-IT" sz="1500" dirty="0" smtClean="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endParaRPr lang="it-IT" sz="1500" b="1" dirty="0" smtClean="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endParaRPr lang="it-IT" sz="1400" dirty="0" smtClean="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endParaRPr lang="it-IT" sz="1400" dirty="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endParaRPr lang="it-IT" sz="1400" dirty="0" smtClean="0">
              <a:latin typeface="Times New Roman" panose="02020603050405020304" pitchFamily="18" charset="0"/>
              <a:cs typeface="Times New Roman" panose="02020603050405020304" pitchFamily="18" charset="0"/>
            </a:endParaRPr>
          </a:p>
          <a:p>
            <a:pPr marL="0" indent="0">
              <a:spcBef>
                <a:spcPts val="0"/>
              </a:spcBef>
              <a:buClrTx/>
              <a:buNone/>
            </a:pPr>
            <a:endParaRPr lang="it-IT" sz="1400" dirty="0">
              <a:latin typeface="Times New Roman" panose="02020603050405020304" pitchFamily="18" charset="0"/>
              <a:cs typeface="Times New Roman" panose="02020603050405020304" pitchFamily="18" charset="0"/>
            </a:endParaRPr>
          </a:p>
          <a:p>
            <a:pPr marL="0" indent="0">
              <a:spcBef>
                <a:spcPts val="0"/>
              </a:spcBef>
              <a:buClrTx/>
              <a:buNone/>
            </a:pPr>
            <a:endParaRPr lang="it-IT" sz="14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19257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669021" y="282633"/>
            <a:ext cx="8596668" cy="5858483"/>
          </a:xfrm>
        </p:spPr>
        <p:txBody>
          <a:bodyPr>
            <a:normAutofit/>
          </a:bodyPr>
          <a:lstStyle/>
          <a:p>
            <a:pPr>
              <a:spcBef>
                <a:spcPts val="0"/>
              </a:spcBef>
              <a:buClr>
                <a:srgbClr val="FF0000"/>
              </a:buClr>
              <a:buFont typeface="Wingdings" panose="05000000000000000000" pitchFamily="2" charset="2"/>
              <a:buChar char="Ø"/>
            </a:pPr>
            <a:r>
              <a:rPr lang="it-IT" sz="2000" dirty="0" smtClean="0">
                <a:solidFill>
                  <a:srgbClr val="FF0000"/>
                </a:solidFill>
                <a:latin typeface="Times New Roman" panose="02020603050405020304" pitchFamily="18" charset="0"/>
                <a:cs typeface="Times New Roman" panose="02020603050405020304" pitchFamily="18" charset="0"/>
              </a:rPr>
              <a:t>UNIVERSITÁ</a:t>
            </a:r>
          </a:p>
          <a:p>
            <a:pPr marL="0" indent="0">
              <a:spcBef>
                <a:spcPts val="0"/>
              </a:spcBef>
              <a:buNone/>
            </a:pPr>
            <a:endParaRPr lang="it-IT" sz="1700" b="1" dirty="0" smtClean="0">
              <a:solidFill>
                <a:schemeClr val="tx1"/>
              </a:solidFill>
              <a:latin typeface="Times New Roman" panose="02020603050405020304" pitchFamily="18" charset="0"/>
              <a:cs typeface="Times New Roman" panose="02020603050405020304" pitchFamily="18" charset="0"/>
            </a:endParaRPr>
          </a:p>
          <a:p>
            <a:pPr marL="0" indent="0">
              <a:spcBef>
                <a:spcPts val="0"/>
              </a:spcBef>
              <a:buNone/>
            </a:pPr>
            <a:endParaRPr lang="it-IT" sz="1700" b="1" dirty="0" smtClean="0">
              <a:solidFill>
                <a:schemeClr val="tx1"/>
              </a:solidFill>
              <a:latin typeface="Times New Roman" panose="02020603050405020304" pitchFamily="18" charset="0"/>
              <a:cs typeface="Times New Roman" panose="02020603050405020304" pitchFamily="18" charset="0"/>
            </a:endParaRPr>
          </a:p>
          <a:p>
            <a:pPr marL="0" indent="0">
              <a:spcBef>
                <a:spcPts val="0"/>
              </a:spcBef>
              <a:buNone/>
            </a:pPr>
            <a:r>
              <a:rPr lang="it-IT" sz="1700" b="1" dirty="0" smtClean="0">
                <a:solidFill>
                  <a:schemeClr val="tx1"/>
                </a:solidFill>
                <a:latin typeface="Times New Roman" panose="02020603050405020304" pitchFamily="18" charset="0"/>
                <a:cs typeface="Times New Roman" panose="02020603050405020304" pitchFamily="18" charset="0"/>
              </a:rPr>
              <a:t>BORSE DI STUDIO NAZIONALI PER IL MERITO E LA MOBILITÁ </a:t>
            </a:r>
          </a:p>
          <a:p>
            <a:pPr>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Legge di stabilità 2017 (legge n. 232 del 2016)</a:t>
            </a:r>
          </a:p>
          <a:p>
            <a:pPr>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Legge di bilancio 2018 (legge n. 205 del 2017)</a:t>
            </a:r>
          </a:p>
          <a:p>
            <a:pPr>
              <a:spcBef>
                <a:spcPts val="0"/>
              </a:spcBef>
              <a:buClrTx/>
              <a:buFont typeface="Arial" panose="020B0604020202020204" pitchFamily="34" charset="0"/>
              <a:buChar char="•"/>
            </a:pPr>
            <a:endParaRPr lang="it-IT" sz="1400" dirty="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Entro il 30 aprile di ogni anno la «Fondazione Articolo 34» bandisce almeno </a:t>
            </a:r>
            <a:r>
              <a:rPr lang="it-IT" sz="1400" b="1" dirty="0" smtClean="0">
                <a:solidFill>
                  <a:schemeClr val="tx1"/>
                </a:solidFill>
                <a:latin typeface="Times New Roman" panose="02020603050405020304" pitchFamily="18" charset="0"/>
                <a:cs typeface="Times New Roman" panose="02020603050405020304" pitchFamily="18" charset="0"/>
              </a:rPr>
              <a:t>400 borse di studio nazionali </a:t>
            </a:r>
            <a:r>
              <a:rPr lang="it-IT" sz="1400" dirty="0" smtClean="0">
                <a:solidFill>
                  <a:schemeClr val="tx1"/>
                </a:solidFill>
                <a:latin typeface="Times New Roman" panose="02020603050405020304" pitchFamily="18" charset="0"/>
                <a:cs typeface="Times New Roman" panose="02020603050405020304" pitchFamily="18" charset="0"/>
              </a:rPr>
              <a:t>del valore di </a:t>
            </a:r>
            <a:r>
              <a:rPr lang="it-IT" sz="1400" b="1" dirty="0" smtClean="0">
                <a:solidFill>
                  <a:schemeClr val="tx1"/>
                </a:solidFill>
                <a:latin typeface="Times New Roman" panose="02020603050405020304" pitchFamily="18" charset="0"/>
                <a:cs typeface="Times New Roman" panose="02020603050405020304" pitchFamily="18" charset="0"/>
              </a:rPr>
              <a:t>15 mila euro annuali</a:t>
            </a:r>
            <a:r>
              <a:rPr lang="it-IT" sz="1400" dirty="0" smtClean="0">
                <a:solidFill>
                  <a:schemeClr val="tx1"/>
                </a:solidFill>
                <a:latin typeface="Times New Roman" panose="02020603050405020304" pitchFamily="18" charset="0"/>
                <a:cs typeface="Times New Roman" panose="02020603050405020304" pitchFamily="18" charset="0"/>
              </a:rPr>
              <a:t>, destinate a studenti meritevoli e privi di mezzi al fine di favorirne l’immatricolazione e la frequenza a corsi di laurea nelle università statali, o a corsi di diploma accademico di I livello.</a:t>
            </a:r>
          </a:p>
          <a:p>
            <a:pPr marL="0" indent="0">
              <a:spcBef>
                <a:spcPts val="0"/>
              </a:spcBef>
              <a:buClrTx/>
              <a:buNone/>
            </a:pPr>
            <a:r>
              <a:rPr lang="it-IT" sz="1400" b="1" dirty="0" smtClean="0">
                <a:solidFill>
                  <a:schemeClr val="tx1"/>
                </a:solidFill>
                <a:latin typeface="Times New Roman" panose="02020603050405020304" pitchFamily="18" charset="0"/>
                <a:cs typeface="Times New Roman" panose="02020603050405020304" pitchFamily="18" charset="0"/>
              </a:rPr>
              <a:t>Requisiti</a:t>
            </a:r>
            <a:r>
              <a:rPr lang="it-IT" sz="1400" dirty="0" smtClean="0">
                <a:solidFill>
                  <a:schemeClr val="tx1"/>
                </a:solidFill>
                <a:latin typeface="Times New Roman" panose="02020603050405020304" pitchFamily="18" charset="0"/>
                <a:cs typeface="Times New Roman" panose="02020603050405020304" pitchFamily="18" charset="0"/>
              </a:rPr>
              <a:t>:</a:t>
            </a:r>
          </a:p>
          <a:p>
            <a:pPr marL="0" indent="0">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 ISEE inferiore o uguale a 20.000 euro;</a:t>
            </a:r>
          </a:p>
          <a:p>
            <a:pPr marL="0" indent="0">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 medie dei voti in tutte le materie, negli scrutini finali del penultimo e terzultimo anno della scuola secondaria di secondo grado eguali o superiori a 8/10. </a:t>
            </a:r>
          </a:p>
          <a:p>
            <a:pPr marL="0" indent="0">
              <a:spcBef>
                <a:spcPts val="0"/>
              </a:spcBef>
              <a:buClrTx/>
              <a:buNone/>
            </a:pPr>
            <a:endParaRPr lang="it-IT" sz="1400" dirty="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Gli studenti beneficiari delle borse di studio sono </a:t>
            </a:r>
            <a:r>
              <a:rPr lang="it-IT" sz="1400" b="1" dirty="0" smtClean="0">
                <a:solidFill>
                  <a:schemeClr val="tx1"/>
                </a:solidFill>
                <a:latin typeface="Times New Roman" panose="02020603050405020304" pitchFamily="18" charset="0"/>
                <a:cs typeface="Times New Roman" panose="02020603050405020304" pitchFamily="18" charset="0"/>
              </a:rPr>
              <a:t>esonerati dal pagamento </a:t>
            </a:r>
            <a:r>
              <a:rPr lang="it-IT" sz="1400" dirty="0" smtClean="0">
                <a:solidFill>
                  <a:schemeClr val="tx1"/>
                </a:solidFill>
                <a:latin typeface="Times New Roman" panose="02020603050405020304" pitchFamily="18" charset="0"/>
                <a:cs typeface="Times New Roman" panose="02020603050405020304" pitchFamily="18" charset="0"/>
              </a:rPr>
              <a:t>della tassa regionale per il diritto allo studio, nonché delle tasse e dei contributi previsti dagli ordinamenti delle università statali e istituzioni dell’alta formazione artistica, musicale e coreutica.</a:t>
            </a:r>
            <a:endParaRPr lang="it-IT" sz="1400" dirty="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endParaRPr lang="it-IT" sz="1700" b="1" dirty="0" smtClean="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r>
              <a:rPr lang="it-IT" sz="1700" b="1" dirty="0" smtClean="0">
                <a:solidFill>
                  <a:schemeClr val="tx1"/>
                </a:solidFill>
                <a:latin typeface="Times New Roman" panose="02020603050405020304" pitchFamily="18" charset="0"/>
                <a:cs typeface="Times New Roman" panose="02020603050405020304" pitchFamily="18" charset="0"/>
              </a:rPr>
              <a:t>ORIENTAMENTO PRE-UNIVERSITARIO </a:t>
            </a:r>
          </a:p>
          <a:p>
            <a:pPr>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Legge di stabilità 2017 (legge n. 232 del 2016) </a:t>
            </a:r>
          </a:p>
          <a:p>
            <a:pPr>
              <a:spcBef>
                <a:spcPts val="0"/>
              </a:spcBef>
              <a:buClrTx/>
              <a:buFont typeface="Arial" panose="020B0604020202020204" pitchFamily="34" charset="0"/>
              <a:buChar char="•"/>
            </a:pPr>
            <a:endParaRPr lang="it-IT" sz="1400" dirty="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È previsto che le università e le istituzioni dell’alta formazione artistica, musicale e coreutica organizzino, durante gli ultimi due anni di corso della scuola secondaria di secondo grado o nel periodo intercorrente tra il conseguimento del diploma e l’immatricolazione, </a:t>
            </a:r>
            <a:r>
              <a:rPr lang="it-IT" sz="1400" b="1" dirty="0" smtClean="0">
                <a:solidFill>
                  <a:schemeClr val="tx1"/>
                </a:solidFill>
                <a:latin typeface="Times New Roman" panose="02020603050405020304" pitchFamily="18" charset="0"/>
                <a:cs typeface="Times New Roman" panose="02020603050405020304" pitchFamily="18" charset="0"/>
              </a:rPr>
              <a:t>corsi di orientamento </a:t>
            </a:r>
            <a:r>
              <a:rPr lang="it-IT" sz="1400" b="1" dirty="0" err="1" smtClean="0">
                <a:solidFill>
                  <a:schemeClr val="tx1"/>
                </a:solidFill>
                <a:latin typeface="Times New Roman" panose="02020603050405020304" pitchFamily="18" charset="0"/>
                <a:cs typeface="Times New Roman" panose="02020603050405020304" pitchFamily="18" charset="0"/>
              </a:rPr>
              <a:t>pre</a:t>
            </a:r>
            <a:r>
              <a:rPr lang="it-IT" sz="1400" b="1" dirty="0" smtClean="0">
                <a:solidFill>
                  <a:schemeClr val="tx1"/>
                </a:solidFill>
                <a:latin typeface="Times New Roman" panose="02020603050405020304" pitchFamily="18" charset="0"/>
                <a:cs typeface="Times New Roman" panose="02020603050405020304" pitchFamily="18" charset="0"/>
              </a:rPr>
              <a:t>-universitario o </a:t>
            </a:r>
            <a:r>
              <a:rPr lang="it-IT" sz="1400" b="1" dirty="0" err="1" smtClean="0">
                <a:solidFill>
                  <a:schemeClr val="tx1"/>
                </a:solidFill>
                <a:latin typeface="Times New Roman" panose="02020603050405020304" pitchFamily="18" charset="0"/>
                <a:cs typeface="Times New Roman" panose="02020603050405020304" pitchFamily="18" charset="0"/>
              </a:rPr>
              <a:t>pre</a:t>
            </a:r>
            <a:r>
              <a:rPr lang="it-IT" sz="1400" b="1" dirty="0" smtClean="0">
                <a:solidFill>
                  <a:schemeClr val="tx1"/>
                </a:solidFill>
                <a:latin typeface="Times New Roman" panose="02020603050405020304" pitchFamily="18" charset="0"/>
                <a:cs typeface="Times New Roman" panose="02020603050405020304" pitchFamily="18" charset="0"/>
              </a:rPr>
              <a:t>-accademico </a:t>
            </a:r>
            <a:r>
              <a:rPr lang="it-IT" sz="1400" dirty="0" smtClean="0">
                <a:solidFill>
                  <a:schemeClr val="tx1"/>
                </a:solidFill>
                <a:latin typeface="Times New Roman" panose="02020603050405020304" pitchFamily="18" charset="0"/>
                <a:cs typeface="Times New Roman" panose="02020603050405020304" pitchFamily="18" charset="0"/>
              </a:rPr>
              <a:t>per gli studenti. </a:t>
            </a:r>
          </a:p>
          <a:p>
            <a:pPr marL="0" indent="0">
              <a:spcBef>
                <a:spcPts val="0"/>
              </a:spcBef>
              <a:buClrTx/>
              <a:buNone/>
            </a:pPr>
            <a:endParaRPr lang="it-IT" sz="1400" dirty="0" smtClean="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endParaRPr lang="it-IT" sz="1400" dirty="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endParaRPr lang="it-IT" sz="1400" dirty="0" smtClean="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53855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677334" y="723207"/>
            <a:ext cx="8596668" cy="5586154"/>
          </a:xfrm>
        </p:spPr>
        <p:txBody>
          <a:bodyPr>
            <a:normAutofit fontScale="92500" lnSpcReduction="10000"/>
          </a:bodyPr>
          <a:lstStyle/>
          <a:p>
            <a:pPr marL="0" indent="0">
              <a:lnSpc>
                <a:spcPct val="110000"/>
              </a:lnSpc>
              <a:spcBef>
                <a:spcPts val="0"/>
              </a:spcBef>
              <a:buClrTx/>
              <a:buNone/>
            </a:pPr>
            <a:r>
              <a:rPr lang="it-IT" b="1" dirty="0" smtClean="0">
                <a:solidFill>
                  <a:schemeClr val="tx1"/>
                </a:solidFill>
                <a:latin typeface="Times New Roman" panose="02020603050405020304" pitchFamily="18" charset="0"/>
                <a:cs typeface="Times New Roman" panose="02020603050405020304" pitchFamily="18" charset="0"/>
              </a:rPr>
              <a:t>FINANZIAMENTO FONDO PER LE BORSE DI STUDIO </a:t>
            </a:r>
            <a:endParaRPr lang="it-IT" b="1" dirty="0">
              <a:solidFill>
                <a:schemeClr val="tx1"/>
              </a:solidFill>
              <a:latin typeface="Times New Roman" panose="02020603050405020304" pitchFamily="18" charset="0"/>
              <a:cs typeface="Times New Roman" panose="02020603050405020304" pitchFamily="18" charset="0"/>
            </a:endParaRPr>
          </a:p>
          <a:p>
            <a:pPr>
              <a:lnSpc>
                <a:spcPct val="110000"/>
              </a:lnSpc>
              <a:spcBef>
                <a:spcPts val="0"/>
              </a:spcBef>
              <a:buClrTx/>
              <a:buFont typeface="Arial" panose="020B0604020202020204" pitchFamily="34" charset="0"/>
              <a:buChar char="•"/>
            </a:pPr>
            <a:r>
              <a:rPr lang="it-IT" sz="1500" dirty="0">
                <a:solidFill>
                  <a:schemeClr val="tx1"/>
                </a:solidFill>
                <a:latin typeface="Times New Roman" panose="02020603050405020304" pitchFamily="18" charset="0"/>
                <a:cs typeface="Times New Roman" panose="02020603050405020304" pitchFamily="18" charset="0"/>
              </a:rPr>
              <a:t>Legge di stabilità 2017 (legge n</a:t>
            </a:r>
            <a:r>
              <a:rPr lang="it-IT" sz="1500" dirty="0" smtClean="0">
                <a:solidFill>
                  <a:schemeClr val="tx1"/>
                </a:solidFill>
                <a:latin typeface="Times New Roman" panose="02020603050405020304" pitchFamily="18" charset="0"/>
                <a:cs typeface="Times New Roman" panose="02020603050405020304" pitchFamily="18" charset="0"/>
              </a:rPr>
              <a:t>. 232 </a:t>
            </a:r>
            <a:r>
              <a:rPr lang="it-IT" sz="1500" dirty="0">
                <a:solidFill>
                  <a:schemeClr val="tx1"/>
                </a:solidFill>
                <a:latin typeface="Times New Roman" panose="02020603050405020304" pitchFamily="18" charset="0"/>
                <a:cs typeface="Times New Roman" panose="02020603050405020304" pitchFamily="18" charset="0"/>
              </a:rPr>
              <a:t>del 2016)</a:t>
            </a:r>
          </a:p>
          <a:p>
            <a:pPr>
              <a:lnSpc>
                <a:spcPct val="110000"/>
              </a:lnSpc>
              <a:spcBef>
                <a:spcPts val="0"/>
              </a:spcBef>
              <a:buClrTx/>
              <a:buFont typeface="Arial" panose="020B0604020202020204" pitchFamily="34" charset="0"/>
              <a:buChar char="•"/>
            </a:pPr>
            <a:r>
              <a:rPr lang="it-IT" sz="1500" dirty="0">
                <a:solidFill>
                  <a:schemeClr val="tx1"/>
                </a:solidFill>
                <a:latin typeface="Times New Roman" panose="02020603050405020304" pitchFamily="18" charset="0"/>
                <a:cs typeface="Times New Roman" panose="02020603050405020304" pitchFamily="18" charset="0"/>
              </a:rPr>
              <a:t>Legge di bilancio 2018 (legge n</a:t>
            </a:r>
            <a:r>
              <a:rPr lang="it-IT" sz="1500" dirty="0" smtClean="0">
                <a:solidFill>
                  <a:schemeClr val="tx1"/>
                </a:solidFill>
                <a:latin typeface="Times New Roman" panose="02020603050405020304" pitchFamily="18" charset="0"/>
                <a:cs typeface="Times New Roman" panose="02020603050405020304" pitchFamily="18" charset="0"/>
              </a:rPr>
              <a:t>. 205 </a:t>
            </a:r>
            <a:r>
              <a:rPr lang="it-IT" sz="1500" dirty="0">
                <a:solidFill>
                  <a:schemeClr val="tx1"/>
                </a:solidFill>
                <a:latin typeface="Times New Roman" panose="02020603050405020304" pitchFamily="18" charset="0"/>
                <a:cs typeface="Times New Roman" panose="02020603050405020304" pitchFamily="18" charset="0"/>
              </a:rPr>
              <a:t>del 2017)</a:t>
            </a:r>
          </a:p>
          <a:p>
            <a:pPr marL="0" indent="0">
              <a:spcBef>
                <a:spcPts val="0"/>
              </a:spcBef>
              <a:buClrTx/>
              <a:buNone/>
            </a:pPr>
            <a:endParaRPr lang="it-IT" sz="1500" dirty="0">
              <a:solidFill>
                <a:schemeClr val="tx1"/>
              </a:solidFill>
              <a:latin typeface="Times New Roman" panose="02020603050405020304" pitchFamily="18" charset="0"/>
              <a:cs typeface="Times New Roman" panose="02020603050405020304" pitchFamily="18" charset="0"/>
            </a:endParaRPr>
          </a:p>
          <a:p>
            <a:pPr marL="0" indent="0">
              <a:lnSpc>
                <a:spcPct val="110000"/>
              </a:lnSpc>
              <a:spcBef>
                <a:spcPts val="0"/>
              </a:spcBef>
              <a:buClrTx/>
              <a:buNone/>
            </a:pPr>
            <a:r>
              <a:rPr lang="it-IT" sz="1500" dirty="0">
                <a:solidFill>
                  <a:schemeClr val="tx1"/>
                </a:solidFill>
                <a:latin typeface="Times New Roman" panose="02020603050405020304" pitchFamily="18" charset="0"/>
                <a:cs typeface="Times New Roman" panose="02020603050405020304" pitchFamily="18" charset="0"/>
              </a:rPr>
              <a:t>Al fine di sostenere l’accesso dei </a:t>
            </a:r>
            <a:r>
              <a:rPr lang="it-IT" sz="1500" b="1" dirty="0">
                <a:solidFill>
                  <a:schemeClr val="tx1"/>
                </a:solidFill>
                <a:latin typeface="Times New Roman" panose="02020603050405020304" pitchFamily="18" charset="0"/>
                <a:cs typeface="Times New Roman" panose="02020603050405020304" pitchFamily="18" charset="0"/>
              </a:rPr>
              <a:t>giovani all’università</a:t>
            </a:r>
            <a:r>
              <a:rPr lang="it-IT" sz="1500" dirty="0">
                <a:solidFill>
                  <a:schemeClr val="tx1"/>
                </a:solidFill>
                <a:latin typeface="Times New Roman" panose="02020603050405020304" pitchFamily="18" charset="0"/>
                <a:cs typeface="Times New Roman" panose="02020603050405020304" pitchFamily="18" charset="0"/>
              </a:rPr>
              <a:t>, e in particolare dei giovani meno abbienti, il </a:t>
            </a:r>
            <a:r>
              <a:rPr lang="it-IT" sz="1500" b="1" dirty="0">
                <a:solidFill>
                  <a:schemeClr val="tx1"/>
                </a:solidFill>
                <a:latin typeface="Times New Roman" panose="02020603050405020304" pitchFamily="18" charset="0"/>
                <a:cs typeface="Times New Roman" panose="02020603050405020304" pitchFamily="18" charset="0"/>
              </a:rPr>
              <a:t>Fondo integrativo statale</a:t>
            </a:r>
            <a:r>
              <a:rPr lang="it-IT" sz="1500" dirty="0">
                <a:solidFill>
                  <a:schemeClr val="tx1"/>
                </a:solidFill>
                <a:latin typeface="Times New Roman" panose="02020603050405020304" pitchFamily="18" charset="0"/>
                <a:cs typeface="Times New Roman" panose="02020603050405020304" pitchFamily="18" charset="0"/>
              </a:rPr>
              <a:t> per la concessione di borse di studio è incrementato di 50 milioni di euro a decorrere dall’anno 2017; la legge di bilancio 2018 ha </a:t>
            </a:r>
            <a:r>
              <a:rPr lang="it-IT" sz="1500" dirty="0" smtClean="0">
                <a:solidFill>
                  <a:schemeClr val="tx1"/>
                </a:solidFill>
                <a:latin typeface="Times New Roman" panose="02020603050405020304" pitchFamily="18" charset="0"/>
                <a:cs typeface="Times New Roman" panose="02020603050405020304" pitchFamily="18" charset="0"/>
              </a:rPr>
              <a:t>ulteriormente incrementato </a:t>
            </a:r>
            <a:r>
              <a:rPr lang="it-IT" sz="1500" dirty="0">
                <a:solidFill>
                  <a:schemeClr val="tx1"/>
                </a:solidFill>
                <a:latin typeface="Times New Roman" panose="02020603050405020304" pitchFamily="18" charset="0"/>
                <a:cs typeface="Times New Roman" panose="02020603050405020304" pitchFamily="18" charset="0"/>
              </a:rPr>
              <a:t>il Fondo di 20 milioni di euro annui, a decorrere dal </a:t>
            </a:r>
            <a:r>
              <a:rPr lang="it-IT" sz="1500" dirty="0" smtClean="0">
                <a:solidFill>
                  <a:schemeClr val="tx1"/>
                </a:solidFill>
                <a:latin typeface="Times New Roman" panose="02020603050405020304" pitchFamily="18" charset="0"/>
                <a:cs typeface="Times New Roman" panose="02020603050405020304" pitchFamily="18" charset="0"/>
              </a:rPr>
              <a:t>2018</a:t>
            </a:r>
            <a:r>
              <a:rPr lang="it-IT" sz="1500" dirty="0">
                <a:solidFill>
                  <a:schemeClr val="tx1"/>
                </a:solidFill>
                <a:latin typeface="Times New Roman" panose="02020603050405020304" pitchFamily="18" charset="0"/>
                <a:cs typeface="Times New Roman" panose="02020603050405020304" pitchFamily="18" charset="0"/>
              </a:rPr>
              <a:t> </a:t>
            </a:r>
            <a:r>
              <a:rPr lang="it-IT" sz="1500" dirty="0" smtClean="0">
                <a:solidFill>
                  <a:schemeClr val="tx1"/>
                </a:solidFill>
                <a:latin typeface="Times New Roman" panose="02020603050405020304" pitchFamily="18" charset="0"/>
                <a:cs typeface="Times New Roman" panose="02020603050405020304" pitchFamily="18" charset="0"/>
              </a:rPr>
              <a:t>e il Fondo per il finanziamento ordinario (FFO) delle università statali di altri 20 milioni di euro annui a decorrere dal 2018, al fine di </a:t>
            </a:r>
            <a:r>
              <a:rPr lang="it-IT" sz="1500" b="1" dirty="0" smtClean="0">
                <a:solidFill>
                  <a:schemeClr val="tx1"/>
                </a:solidFill>
                <a:latin typeface="Times New Roman" panose="02020603050405020304" pitchFamily="18" charset="0"/>
                <a:cs typeface="Times New Roman" panose="02020603050405020304" pitchFamily="18" charset="0"/>
              </a:rPr>
              <a:t>adeguare l’importo delle borse di studio concesse per la frequenza dei corsi di dottorato di ricerca</a:t>
            </a:r>
            <a:r>
              <a:rPr lang="it-IT" sz="1500" dirty="0" smtClean="0">
                <a:solidFill>
                  <a:schemeClr val="tx1"/>
                </a:solidFill>
                <a:latin typeface="Times New Roman" panose="02020603050405020304" pitchFamily="18" charset="0"/>
                <a:cs typeface="Times New Roman" panose="02020603050405020304" pitchFamily="18" charset="0"/>
              </a:rPr>
              <a:t>.</a:t>
            </a:r>
            <a:endParaRPr lang="it-IT" sz="1500" dirty="0">
              <a:solidFill>
                <a:schemeClr val="tx1"/>
              </a:solidFill>
              <a:latin typeface="Times New Roman" panose="02020603050405020304" pitchFamily="18" charset="0"/>
              <a:cs typeface="Times New Roman" panose="02020603050405020304" pitchFamily="18" charset="0"/>
            </a:endParaRPr>
          </a:p>
          <a:p>
            <a:pPr marL="0" indent="0">
              <a:buNone/>
            </a:pPr>
            <a:endParaRPr lang="it-IT" sz="1400" dirty="0" smtClean="0">
              <a:solidFill>
                <a:schemeClr val="tx1"/>
              </a:solidFill>
              <a:latin typeface="Times New Roman" panose="02020603050405020304" pitchFamily="18" charset="0"/>
              <a:cs typeface="Times New Roman" panose="02020603050405020304" pitchFamily="18" charset="0"/>
            </a:endParaRPr>
          </a:p>
          <a:p>
            <a:pPr marL="0" indent="0">
              <a:lnSpc>
                <a:spcPct val="110000"/>
              </a:lnSpc>
              <a:spcBef>
                <a:spcPts val="0"/>
              </a:spcBef>
              <a:buNone/>
            </a:pPr>
            <a:r>
              <a:rPr lang="it-IT" b="1" dirty="0" smtClean="0">
                <a:solidFill>
                  <a:schemeClr val="tx1"/>
                </a:solidFill>
                <a:latin typeface="Times New Roman" panose="02020603050405020304" pitchFamily="18" charset="0"/>
                <a:cs typeface="Times New Roman" panose="02020603050405020304" pitchFamily="18" charset="0"/>
              </a:rPr>
              <a:t>FISCO LEGGERO PER LE BORSE DI STUDIO </a:t>
            </a:r>
          </a:p>
          <a:p>
            <a:pPr>
              <a:lnSpc>
                <a:spcPct val="110000"/>
              </a:lnSpc>
              <a:spcBef>
                <a:spcPts val="0"/>
              </a:spcBef>
              <a:buClrTx/>
              <a:buFont typeface="Arial" panose="020B0604020202020204" pitchFamily="34" charset="0"/>
              <a:buChar char="•"/>
            </a:pPr>
            <a:r>
              <a:rPr lang="it-IT" sz="1500" dirty="0" smtClean="0">
                <a:solidFill>
                  <a:schemeClr val="tx1"/>
                </a:solidFill>
                <a:latin typeface="Times New Roman" panose="02020603050405020304" pitchFamily="18" charset="0"/>
                <a:cs typeface="Times New Roman" panose="02020603050405020304" pitchFamily="18" charset="0"/>
              </a:rPr>
              <a:t>Legge di stabilità 2016 (legge n. 208 del 2015)</a:t>
            </a:r>
          </a:p>
          <a:p>
            <a:pPr>
              <a:spcBef>
                <a:spcPts val="0"/>
              </a:spcBef>
              <a:buClrTx/>
              <a:buFont typeface="Arial" panose="020B0604020202020204" pitchFamily="34" charset="0"/>
              <a:buChar char="•"/>
            </a:pPr>
            <a:endParaRPr lang="it-IT" sz="1500" dirty="0">
              <a:solidFill>
                <a:schemeClr val="tx1"/>
              </a:solidFill>
              <a:latin typeface="Times New Roman" panose="02020603050405020304" pitchFamily="18" charset="0"/>
              <a:cs typeface="Times New Roman" panose="02020603050405020304" pitchFamily="18" charset="0"/>
            </a:endParaRPr>
          </a:p>
          <a:p>
            <a:pPr marL="0" indent="0">
              <a:lnSpc>
                <a:spcPct val="110000"/>
              </a:lnSpc>
              <a:spcBef>
                <a:spcPts val="0"/>
              </a:spcBef>
              <a:buClrTx/>
              <a:buNone/>
            </a:pPr>
            <a:r>
              <a:rPr lang="it-IT" sz="1500" dirty="0" smtClean="0">
                <a:solidFill>
                  <a:schemeClr val="tx1"/>
                </a:solidFill>
                <a:latin typeface="Times New Roman" panose="02020603050405020304" pitchFamily="18" charset="0"/>
                <a:cs typeface="Times New Roman" panose="02020603050405020304" pitchFamily="18" charset="0"/>
              </a:rPr>
              <a:t>È introdotta </a:t>
            </a:r>
            <a:r>
              <a:rPr lang="it-IT" sz="1500" b="1" dirty="0" smtClean="0">
                <a:solidFill>
                  <a:schemeClr val="tx1"/>
                </a:solidFill>
                <a:latin typeface="Times New Roman" panose="02020603050405020304" pitchFamily="18" charset="0"/>
                <a:cs typeface="Times New Roman" panose="02020603050405020304" pitchFamily="18" charset="0"/>
              </a:rPr>
              <a:t>l’esenzione IRPEF</a:t>
            </a:r>
            <a:r>
              <a:rPr lang="it-IT" sz="1500" dirty="0" smtClean="0">
                <a:solidFill>
                  <a:schemeClr val="tx1"/>
                </a:solidFill>
                <a:latin typeface="Times New Roman" panose="02020603050405020304" pitchFamily="18" charset="0"/>
                <a:cs typeface="Times New Roman" panose="02020603050405020304" pitchFamily="18" charset="0"/>
              </a:rPr>
              <a:t> per le borse di studio legate alla </a:t>
            </a:r>
            <a:r>
              <a:rPr lang="it-IT" sz="1500" b="1" dirty="0" smtClean="0">
                <a:solidFill>
                  <a:schemeClr val="tx1"/>
                </a:solidFill>
                <a:latin typeface="Times New Roman" panose="02020603050405020304" pitchFamily="18" charset="0"/>
                <a:cs typeface="Times New Roman" panose="02020603050405020304" pitchFamily="18" charset="0"/>
              </a:rPr>
              <a:t>frequenza</a:t>
            </a:r>
            <a:r>
              <a:rPr lang="it-IT" sz="1500" dirty="0" smtClean="0">
                <a:solidFill>
                  <a:schemeClr val="tx1"/>
                </a:solidFill>
                <a:latin typeface="Times New Roman" panose="02020603050405020304" pitchFamily="18" charset="0"/>
                <a:cs typeface="Times New Roman" panose="02020603050405020304" pitchFamily="18" charset="0"/>
              </a:rPr>
              <a:t> di corsi di perfezionamento, scuole di specializzazione, corsi di dottorato e ricerca post-dottorato; </a:t>
            </a:r>
            <a:r>
              <a:rPr lang="it-IT" sz="1500" b="1" dirty="0" smtClean="0">
                <a:solidFill>
                  <a:schemeClr val="tx1"/>
                </a:solidFill>
                <a:latin typeface="Times New Roman" panose="02020603050405020304" pitchFamily="18" charset="0"/>
                <a:cs typeface="Times New Roman" panose="02020603050405020304" pitchFamily="18" charset="0"/>
              </a:rPr>
              <a:t>agevolazioni fiscali </a:t>
            </a:r>
            <a:r>
              <a:rPr lang="it-IT" sz="1500" dirty="0" smtClean="0">
                <a:solidFill>
                  <a:schemeClr val="tx1"/>
                </a:solidFill>
                <a:latin typeface="Times New Roman" panose="02020603050405020304" pitchFamily="18" charset="0"/>
                <a:cs typeface="Times New Roman" panose="02020603050405020304" pitchFamily="18" charset="0"/>
              </a:rPr>
              <a:t>(IRAP, IRPEF) e contributive sono previste anche per le borse di studio del programma </a:t>
            </a:r>
            <a:r>
              <a:rPr lang="it-IT" sz="1500" b="1" i="1" dirty="0" smtClean="0">
                <a:solidFill>
                  <a:schemeClr val="tx1"/>
                </a:solidFill>
                <a:latin typeface="Times New Roman" panose="02020603050405020304" pitchFamily="18" charset="0"/>
                <a:cs typeface="Times New Roman" panose="02020603050405020304" pitchFamily="18" charset="0"/>
              </a:rPr>
              <a:t>Erasmus Plus</a:t>
            </a:r>
            <a:r>
              <a:rPr lang="it-IT" sz="1500" dirty="0" smtClean="0">
                <a:solidFill>
                  <a:schemeClr val="tx1"/>
                </a:solidFill>
                <a:latin typeface="Times New Roman" panose="02020603050405020304" pitchFamily="18" charset="0"/>
                <a:cs typeface="Times New Roman" panose="02020603050405020304" pitchFamily="18" charset="0"/>
              </a:rPr>
              <a:t>. </a:t>
            </a:r>
          </a:p>
          <a:p>
            <a:pPr marL="0" indent="0">
              <a:lnSpc>
                <a:spcPct val="110000"/>
              </a:lnSpc>
              <a:spcBef>
                <a:spcPts val="0"/>
              </a:spcBef>
              <a:buClrTx/>
              <a:buNone/>
            </a:pPr>
            <a:endParaRPr lang="it-IT" sz="1500" dirty="0" smtClean="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endParaRPr lang="it-IT" sz="1400" dirty="0">
              <a:solidFill>
                <a:schemeClr val="tx1"/>
              </a:solidFill>
              <a:latin typeface="Times New Roman" panose="02020603050405020304" pitchFamily="18" charset="0"/>
              <a:cs typeface="Times New Roman" panose="02020603050405020304" pitchFamily="18" charset="0"/>
            </a:endParaRPr>
          </a:p>
          <a:p>
            <a:pPr marL="0" indent="0">
              <a:lnSpc>
                <a:spcPct val="110000"/>
              </a:lnSpc>
              <a:spcBef>
                <a:spcPts val="0"/>
              </a:spcBef>
              <a:buClrTx/>
              <a:buNone/>
            </a:pPr>
            <a:r>
              <a:rPr lang="it-IT" b="1" dirty="0" smtClean="0">
                <a:solidFill>
                  <a:schemeClr val="tx1"/>
                </a:solidFill>
                <a:latin typeface="Times New Roman" panose="02020603050405020304" pitchFamily="18" charset="0"/>
                <a:cs typeface="Times New Roman" panose="02020603050405020304" pitchFamily="18" charset="0"/>
              </a:rPr>
              <a:t>TUTORATO </a:t>
            </a:r>
          </a:p>
          <a:p>
            <a:pPr>
              <a:lnSpc>
                <a:spcPct val="110000"/>
              </a:lnSpc>
              <a:spcBef>
                <a:spcPts val="0"/>
              </a:spcBef>
              <a:buClrTx/>
              <a:buFont typeface="Arial" panose="020B0604020202020204" pitchFamily="34" charset="0"/>
              <a:buChar char="•"/>
            </a:pPr>
            <a:r>
              <a:rPr lang="it-IT" sz="1500" dirty="0" smtClean="0">
                <a:solidFill>
                  <a:schemeClr val="tx1"/>
                </a:solidFill>
                <a:latin typeface="Times New Roman" panose="02020603050405020304" pitchFamily="18" charset="0"/>
                <a:cs typeface="Times New Roman" panose="02020603050405020304" pitchFamily="18" charset="0"/>
              </a:rPr>
              <a:t>Legge di stabilità 2017 (legge n. 232 del 2016) </a:t>
            </a:r>
          </a:p>
          <a:p>
            <a:pPr marL="0" indent="0">
              <a:spcBef>
                <a:spcPts val="0"/>
              </a:spcBef>
              <a:buClrTx/>
              <a:buNone/>
            </a:pPr>
            <a:endParaRPr lang="it-IT" sz="1500" dirty="0">
              <a:solidFill>
                <a:schemeClr val="tx1"/>
              </a:solidFill>
              <a:latin typeface="Times New Roman" panose="02020603050405020304" pitchFamily="18" charset="0"/>
              <a:cs typeface="Times New Roman" panose="02020603050405020304" pitchFamily="18" charset="0"/>
            </a:endParaRPr>
          </a:p>
          <a:p>
            <a:pPr marL="0" indent="0">
              <a:lnSpc>
                <a:spcPct val="110000"/>
              </a:lnSpc>
              <a:spcBef>
                <a:spcPts val="0"/>
              </a:spcBef>
              <a:buClrTx/>
              <a:buNone/>
            </a:pPr>
            <a:r>
              <a:rPr lang="it-IT" sz="1500" dirty="0" smtClean="0">
                <a:solidFill>
                  <a:schemeClr val="tx1"/>
                </a:solidFill>
                <a:latin typeface="Times New Roman" panose="02020603050405020304" pitchFamily="18" charset="0"/>
                <a:cs typeface="Times New Roman" panose="02020603050405020304" pitchFamily="18" charset="0"/>
              </a:rPr>
              <a:t>La normativa dispone che le università organizzino specifiche </a:t>
            </a:r>
            <a:r>
              <a:rPr lang="it-IT" sz="1500" b="1" dirty="0" smtClean="0">
                <a:solidFill>
                  <a:schemeClr val="tx1"/>
                </a:solidFill>
                <a:latin typeface="Times New Roman" panose="02020603050405020304" pitchFamily="18" charset="0"/>
                <a:cs typeface="Times New Roman" panose="02020603050405020304" pitchFamily="18" charset="0"/>
              </a:rPr>
              <a:t>attività di tutorato </a:t>
            </a:r>
            <a:r>
              <a:rPr lang="it-IT" sz="1500" dirty="0" smtClean="0">
                <a:solidFill>
                  <a:schemeClr val="tx1"/>
                </a:solidFill>
                <a:latin typeface="Times New Roman" panose="02020603050405020304" pitchFamily="18" charset="0"/>
                <a:cs typeface="Times New Roman" panose="02020603050405020304" pitchFamily="18" charset="0"/>
              </a:rPr>
              <a:t>riservati a studenti iscritti al primo o al secondo anno di un corso di laurea o di laurea magistrale a ciclo unico che abbiano riscontrato ostacoli formativi iniziali. </a:t>
            </a:r>
          </a:p>
          <a:p>
            <a:pPr marL="0" indent="0">
              <a:spcBef>
                <a:spcPts val="0"/>
              </a:spcBef>
              <a:buClrTx/>
              <a:buNone/>
            </a:pPr>
            <a:endParaRPr lang="it-IT" sz="1500" dirty="0" smtClean="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endParaRPr lang="it-IT" sz="1500" dirty="0">
              <a:latin typeface="Times New Roman" panose="02020603050405020304" pitchFamily="18" charset="0"/>
              <a:cs typeface="Times New Roman" panose="02020603050405020304" pitchFamily="18" charset="0"/>
            </a:endParaRPr>
          </a:p>
          <a:p>
            <a:pPr>
              <a:spcBef>
                <a:spcPts val="0"/>
              </a:spcBef>
              <a:buClrTx/>
              <a:buFont typeface="Arial" panose="020B0604020202020204" pitchFamily="34" charset="0"/>
              <a:buChar char="•"/>
            </a:pPr>
            <a:endParaRPr lang="it-IT" sz="1400" dirty="0" smtClean="0">
              <a:latin typeface="Times New Roman" panose="02020603050405020304" pitchFamily="18" charset="0"/>
              <a:cs typeface="Times New Roman" panose="02020603050405020304" pitchFamily="18" charset="0"/>
            </a:endParaRPr>
          </a:p>
          <a:p>
            <a:pPr marL="0" indent="0">
              <a:spcBef>
                <a:spcPts val="0"/>
              </a:spcBef>
              <a:buClrTx/>
              <a:buNone/>
            </a:pPr>
            <a:endParaRPr lang="it-IT" sz="14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84014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652396" y="489731"/>
            <a:ext cx="8596668" cy="5620124"/>
          </a:xfrm>
        </p:spPr>
        <p:txBody>
          <a:bodyPr>
            <a:normAutofit lnSpcReduction="10000"/>
          </a:bodyPr>
          <a:lstStyle/>
          <a:p>
            <a:pPr marL="0" indent="0">
              <a:lnSpc>
                <a:spcPct val="110000"/>
              </a:lnSpc>
              <a:spcBef>
                <a:spcPts val="0"/>
              </a:spcBef>
              <a:buNone/>
            </a:pPr>
            <a:r>
              <a:rPr lang="it-IT" sz="1700" b="1" dirty="0" smtClean="0">
                <a:solidFill>
                  <a:schemeClr val="tx1"/>
                </a:solidFill>
                <a:latin typeface="Times New Roman" panose="02020603050405020304" pitchFamily="18" charset="0"/>
                <a:cs typeface="Times New Roman" panose="02020603050405020304" pitchFamily="18" charset="0"/>
              </a:rPr>
              <a:t>DETRAZIONE CANONE ALLOGGI UNIVERSITARI</a:t>
            </a:r>
            <a:r>
              <a:rPr lang="it-IT" b="1" dirty="0" smtClean="0">
                <a:solidFill>
                  <a:schemeClr val="tx1"/>
                </a:solidFill>
                <a:latin typeface="Times New Roman" panose="02020603050405020304" pitchFamily="18" charset="0"/>
                <a:cs typeface="Times New Roman" panose="02020603050405020304" pitchFamily="18" charset="0"/>
              </a:rPr>
              <a:t> </a:t>
            </a:r>
          </a:p>
          <a:p>
            <a:pPr>
              <a:lnSpc>
                <a:spcPct val="110000"/>
              </a:lnSpc>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Legge di bilancio 2018 (legge n. 205 del 2017) </a:t>
            </a:r>
          </a:p>
          <a:p>
            <a:pPr>
              <a:lnSpc>
                <a:spcPct val="120000"/>
              </a:lnSpc>
              <a:spcBef>
                <a:spcPts val="0"/>
              </a:spcBef>
              <a:buClrTx/>
              <a:buFont typeface="Arial" panose="020B0604020202020204" pitchFamily="34" charset="0"/>
              <a:buChar char="•"/>
            </a:pPr>
            <a:endParaRPr lang="it-IT" sz="1400" dirty="0">
              <a:solidFill>
                <a:schemeClr val="tx1"/>
              </a:solidFill>
              <a:latin typeface="Times New Roman" panose="02020603050405020304" pitchFamily="18" charset="0"/>
              <a:cs typeface="Times New Roman" panose="02020603050405020304" pitchFamily="18" charset="0"/>
            </a:endParaRPr>
          </a:p>
          <a:p>
            <a:pPr marL="0" indent="0">
              <a:lnSpc>
                <a:spcPct val="110000"/>
              </a:lnSpc>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La legge di bilancio 2018 ha modificato la disciplina della </a:t>
            </a:r>
            <a:r>
              <a:rPr lang="it-IT" sz="1400" b="1" dirty="0" smtClean="0">
                <a:solidFill>
                  <a:schemeClr val="tx1"/>
                </a:solidFill>
                <a:latin typeface="Times New Roman" panose="02020603050405020304" pitchFamily="18" charset="0"/>
                <a:cs typeface="Times New Roman" panose="02020603050405020304" pitchFamily="18" charset="0"/>
              </a:rPr>
              <a:t>detrazione dei canoni di locazione di alloggi universitari </a:t>
            </a:r>
            <a:r>
              <a:rPr lang="it-IT" sz="1400" dirty="0" smtClean="0">
                <a:solidFill>
                  <a:schemeClr val="tx1"/>
                </a:solidFill>
                <a:latin typeface="Times New Roman" panose="02020603050405020304" pitchFamily="18" charset="0"/>
                <a:cs typeface="Times New Roman" panose="02020603050405020304" pitchFamily="18" charset="0"/>
              </a:rPr>
              <a:t>per gli studenti «fuori sede» prevedendo che, per il biennio 2017-2018, il requisito della distanza si intende rispettato anche all’interno della stessa provincia ed è ridotto a 50 km per gli studenti residenti in zone montane o disagiate. </a:t>
            </a:r>
          </a:p>
          <a:p>
            <a:pPr marL="0" indent="0">
              <a:lnSpc>
                <a:spcPct val="120000"/>
              </a:lnSpc>
              <a:spcBef>
                <a:spcPts val="0"/>
              </a:spcBef>
              <a:buNone/>
            </a:pPr>
            <a:endParaRPr lang="it-IT" sz="1700" b="1" dirty="0" smtClean="0">
              <a:solidFill>
                <a:schemeClr val="tx1"/>
              </a:solidFill>
              <a:latin typeface="Times New Roman" panose="02020603050405020304" pitchFamily="18" charset="0"/>
              <a:cs typeface="Times New Roman" panose="02020603050405020304" pitchFamily="18" charset="0"/>
            </a:endParaRPr>
          </a:p>
          <a:p>
            <a:pPr marL="0" indent="0">
              <a:lnSpc>
                <a:spcPct val="110000"/>
              </a:lnSpc>
              <a:spcBef>
                <a:spcPts val="0"/>
              </a:spcBef>
              <a:buNone/>
            </a:pPr>
            <a:r>
              <a:rPr lang="it-IT" sz="1700" b="1" dirty="0" smtClean="0">
                <a:solidFill>
                  <a:schemeClr val="tx1"/>
                </a:solidFill>
                <a:latin typeface="Times New Roman" panose="02020603050405020304" pitchFamily="18" charset="0"/>
                <a:cs typeface="Times New Roman" panose="02020603050405020304" pitchFamily="18" charset="0"/>
              </a:rPr>
              <a:t>GIOVANI RICERCATORI </a:t>
            </a:r>
          </a:p>
          <a:p>
            <a:pPr>
              <a:lnSpc>
                <a:spcPct val="110000"/>
              </a:lnSpc>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Legge di stabilità 2016 (legge n. 208 del 2015)</a:t>
            </a:r>
          </a:p>
          <a:p>
            <a:pPr>
              <a:spcBef>
                <a:spcPts val="0"/>
              </a:spcBef>
              <a:buClrTx/>
              <a:buFont typeface="Arial" panose="020B0604020202020204" pitchFamily="34" charset="0"/>
              <a:buChar char="•"/>
            </a:pPr>
            <a:endParaRPr lang="it-IT" sz="1400" dirty="0">
              <a:solidFill>
                <a:schemeClr val="tx1"/>
              </a:solidFill>
              <a:latin typeface="Times New Roman" panose="02020603050405020304" pitchFamily="18" charset="0"/>
              <a:cs typeface="Times New Roman" panose="02020603050405020304" pitchFamily="18" charset="0"/>
            </a:endParaRPr>
          </a:p>
          <a:p>
            <a:pPr marL="0" indent="0">
              <a:lnSpc>
                <a:spcPct val="110000"/>
              </a:lnSpc>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La legge di bilancio 2017 ha incrementato il Fondo per il finanziamento ordinario delle università per </a:t>
            </a:r>
            <a:r>
              <a:rPr lang="it-IT" sz="1400" b="1" dirty="0" smtClean="0">
                <a:solidFill>
                  <a:schemeClr val="tx1"/>
                </a:solidFill>
                <a:latin typeface="Times New Roman" panose="02020603050405020304" pitchFamily="18" charset="0"/>
                <a:cs typeface="Times New Roman" panose="02020603050405020304" pitchFamily="18" charset="0"/>
              </a:rPr>
              <a:t>l’assunzione di ricercatori</a:t>
            </a:r>
            <a:r>
              <a:rPr lang="it-IT" sz="1400" dirty="0" smtClean="0">
                <a:solidFill>
                  <a:schemeClr val="tx1"/>
                </a:solidFill>
                <a:latin typeface="Times New Roman" panose="02020603050405020304" pitchFamily="18" charset="0"/>
                <a:cs typeface="Times New Roman" panose="02020603050405020304" pitchFamily="18" charset="0"/>
              </a:rPr>
              <a:t>; la legge di bilancio 2018 ha ulteriormente incrementato il medesimo Fondo di 12 milioni di euro per l’anno 2018 e di 76,5 milioni annui a decorrere dal 2019 per </a:t>
            </a:r>
            <a:r>
              <a:rPr lang="it-IT" sz="1400" b="1" dirty="0" smtClean="0">
                <a:solidFill>
                  <a:schemeClr val="tx1"/>
                </a:solidFill>
                <a:latin typeface="Times New Roman" panose="02020603050405020304" pitchFamily="18" charset="0"/>
                <a:cs typeface="Times New Roman" panose="02020603050405020304" pitchFamily="18" charset="0"/>
              </a:rPr>
              <a:t>l’assunzione di ricercatori di «tipo b» e per il conseguente eventuale consolidamento nella posizione di professore di seconda fascia </a:t>
            </a:r>
            <a:r>
              <a:rPr lang="it-IT" sz="1400" dirty="0" smtClean="0">
                <a:solidFill>
                  <a:schemeClr val="tx1"/>
                </a:solidFill>
                <a:latin typeface="Times New Roman" panose="02020603050405020304" pitchFamily="18" charset="0"/>
                <a:cs typeface="Times New Roman" panose="02020603050405020304" pitchFamily="18" charset="0"/>
              </a:rPr>
              <a:t>e il Fondo ordinario per gli enti e le istituzioni di ricerca di 12 milioni di euro per il 2018 e di 13,5 milioni di euro annui a decorrere dal 2019 per </a:t>
            </a:r>
            <a:r>
              <a:rPr lang="it-IT" sz="1400" b="1" dirty="0" smtClean="0">
                <a:solidFill>
                  <a:schemeClr val="tx1"/>
                </a:solidFill>
                <a:latin typeface="Times New Roman" panose="02020603050405020304" pitchFamily="18" charset="0"/>
                <a:cs typeface="Times New Roman" panose="02020603050405020304" pitchFamily="18" charset="0"/>
              </a:rPr>
              <a:t>l’assunzione di ricercatori negli enti pubblici di ricerca</a:t>
            </a:r>
            <a:r>
              <a:rPr lang="it-IT" sz="1400" dirty="0" smtClean="0">
                <a:solidFill>
                  <a:schemeClr val="tx1"/>
                </a:solidFill>
                <a:latin typeface="Times New Roman" panose="02020603050405020304" pitchFamily="18" charset="0"/>
                <a:cs typeface="Times New Roman" panose="02020603050405020304" pitchFamily="18" charset="0"/>
              </a:rPr>
              <a:t>. </a:t>
            </a:r>
          </a:p>
          <a:p>
            <a:pPr marL="0" indent="0">
              <a:lnSpc>
                <a:spcPct val="120000"/>
              </a:lnSpc>
              <a:spcBef>
                <a:spcPts val="0"/>
              </a:spcBef>
              <a:buNone/>
            </a:pPr>
            <a:endParaRPr lang="it-IT" b="1" dirty="0" smtClean="0">
              <a:solidFill>
                <a:schemeClr val="tx1"/>
              </a:solidFill>
              <a:latin typeface="Times New Roman" panose="02020603050405020304" pitchFamily="18" charset="0"/>
              <a:cs typeface="Times New Roman" panose="02020603050405020304" pitchFamily="18" charset="0"/>
            </a:endParaRPr>
          </a:p>
          <a:p>
            <a:pPr marL="0" indent="0">
              <a:lnSpc>
                <a:spcPct val="110000"/>
              </a:lnSpc>
              <a:spcBef>
                <a:spcPts val="0"/>
              </a:spcBef>
              <a:buNone/>
            </a:pPr>
            <a:r>
              <a:rPr lang="it-IT" sz="1700" b="1" dirty="0" smtClean="0">
                <a:solidFill>
                  <a:schemeClr val="tx1"/>
                </a:solidFill>
                <a:latin typeface="Times New Roman" panose="02020603050405020304" pitchFamily="18" charset="0"/>
                <a:cs typeface="Times New Roman" panose="02020603050405020304" pitchFamily="18" charset="0"/>
              </a:rPr>
              <a:t>SPORT UNIVERSITARIO</a:t>
            </a:r>
          </a:p>
          <a:p>
            <a:pPr>
              <a:lnSpc>
                <a:spcPct val="110000"/>
              </a:lnSpc>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Legge di bilancio 2018 (legge n. 205 del 2017) </a:t>
            </a:r>
          </a:p>
          <a:p>
            <a:pPr>
              <a:spcBef>
                <a:spcPts val="0"/>
              </a:spcBef>
              <a:buClrTx/>
              <a:buFont typeface="Arial" panose="020B0604020202020204" pitchFamily="34" charset="0"/>
              <a:buChar char="•"/>
            </a:pPr>
            <a:endParaRPr lang="it-IT" sz="1400" dirty="0">
              <a:solidFill>
                <a:schemeClr val="tx1"/>
              </a:solidFill>
              <a:latin typeface="Times New Roman" panose="02020603050405020304" pitchFamily="18" charset="0"/>
              <a:cs typeface="Times New Roman" panose="02020603050405020304" pitchFamily="18" charset="0"/>
            </a:endParaRPr>
          </a:p>
          <a:p>
            <a:pPr marL="0" indent="0">
              <a:lnSpc>
                <a:spcPct val="110000"/>
              </a:lnSpc>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Per ciascuno degli anni del triennio 2018-2020 è previsto l’incremento di 1 milione di euro del contributo alle università per il potenziamento degli interventi volti a favorire l’attività sportiva degli </a:t>
            </a:r>
            <a:r>
              <a:rPr lang="it-IT" sz="1400" b="1" dirty="0" smtClean="0">
                <a:solidFill>
                  <a:schemeClr val="tx1"/>
                </a:solidFill>
                <a:latin typeface="Times New Roman" panose="02020603050405020304" pitchFamily="18" charset="0"/>
                <a:cs typeface="Times New Roman" panose="02020603050405020304" pitchFamily="18" charset="0"/>
              </a:rPr>
              <a:t>studenti universitari </a:t>
            </a:r>
            <a:r>
              <a:rPr lang="it-IT" sz="1400" dirty="0" smtClean="0">
                <a:solidFill>
                  <a:schemeClr val="tx1"/>
                </a:solidFill>
                <a:latin typeface="Times New Roman" panose="02020603050405020304" pitchFamily="18" charset="0"/>
                <a:cs typeface="Times New Roman" panose="02020603050405020304" pitchFamily="18" charset="0"/>
              </a:rPr>
              <a:t>e a sostenere la promozione dello </a:t>
            </a:r>
            <a:r>
              <a:rPr lang="it-IT" sz="1400" b="1" dirty="0" smtClean="0">
                <a:solidFill>
                  <a:schemeClr val="tx1"/>
                </a:solidFill>
                <a:latin typeface="Times New Roman" panose="02020603050405020304" pitchFamily="18" charset="0"/>
                <a:cs typeface="Times New Roman" panose="02020603050405020304" pitchFamily="18" charset="0"/>
              </a:rPr>
              <a:t>sport universitario</a:t>
            </a:r>
            <a:r>
              <a:rPr lang="it-IT" sz="1400" dirty="0" smtClean="0">
                <a:solidFill>
                  <a:schemeClr val="tx1"/>
                </a:solidFill>
                <a:latin typeface="Times New Roman" panose="02020603050405020304" pitchFamily="18" charset="0"/>
                <a:cs typeface="Times New Roman" panose="02020603050405020304" pitchFamily="18" charset="0"/>
              </a:rPr>
              <a:t>. </a:t>
            </a:r>
          </a:p>
          <a:p>
            <a:pPr marL="0" indent="0">
              <a:lnSpc>
                <a:spcPct val="120000"/>
              </a:lnSpc>
              <a:spcBef>
                <a:spcPts val="0"/>
              </a:spcBef>
              <a:buClrTx/>
              <a:buNone/>
            </a:pPr>
            <a:endParaRPr lang="it-IT" sz="1400" dirty="0">
              <a:solidFill>
                <a:schemeClr val="tx1"/>
              </a:solidFill>
              <a:latin typeface="Times New Roman" panose="02020603050405020304" pitchFamily="18" charset="0"/>
              <a:cs typeface="Times New Roman" panose="02020603050405020304" pitchFamily="18" charset="0"/>
            </a:endParaRPr>
          </a:p>
          <a:p>
            <a:pPr marL="0" indent="0">
              <a:lnSpc>
                <a:spcPct val="120000"/>
              </a:lnSpc>
              <a:spcBef>
                <a:spcPts val="0"/>
              </a:spcBef>
              <a:buNone/>
            </a:pPr>
            <a:endParaRPr lang="it-IT" b="1" dirty="0" smtClean="0">
              <a:latin typeface="Times New Roman" panose="02020603050405020304" pitchFamily="18" charset="0"/>
              <a:cs typeface="Times New Roman" panose="02020603050405020304" pitchFamily="18" charset="0"/>
            </a:endParaRPr>
          </a:p>
          <a:p>
            <a:pPr marL="0" indent="0">
              <a:spcBef>
                <a:spcPts val="0"/>
              </a:spcBef>
              <a:buNone/>
            </a:pPr>
            <a:endParaRPr lang="it-IT" sz="2000" b="1" dirty="0">
              <a:latin typeface="Times New Roman" panose="02020603050405020304" pitchFamily="18" charset="0"/>
              <a:cs typeface="Times New Roman" panose="02020603050405020304" pitchFamily="18" charset="0"/>
            </a:endParaRPr>
          </a:p>
          <a:p>
            <a:pPr marL="0" indent="0">
              <a:lnSpc>
                <a:spcPct val="110000"/>
              </a:lnSpc>
              <a:spcBef>
                <a:spcPts val="0"/>
              </a:spcBef>
              <a:buNone/>
            </a:pPr>
            <a:endParaRPr lang="it-IT" sz="1400" b="1" dirty="0">
              <a:latin typeface="Times New Roman" panose="02020603050405020304" pitchFamily="18" charset="0"/>
              <a:cs typeface="Times New Roman" panose="02020603050405020304" pitchFamily="18" charset="0"/>
            </a:endParaRPr>
          </a:p>
          <a:p>
            <a:pPr marL="0" indent="0">
              <a:lnSpc>
                <a:spcPct val="110000"/>
              </a:lnSpc>
              <a:spcBef>
                <a:spcPts val="0"/>
              </a:spcBef>
              <a:buNone/>
            </a:pPr>
            <a:endParaRPr lang="it-IT" sz="1400" b="1" dirty="0" smtClean="0">
              <a:latin typeface="Times New Roman" panose="02020603050405020304" pitchFamily="18" charset="0"/>
              <a:cs typeface="Times New Roman" panose="02020603050405020304" pitchFamily="18" charset="0"/>
            </a:endParaRPr>
          </a:p>
          <a:p>
            <a:pPr marL="0" indent="0">
              <a:lnSpc>
                <a:spcPct val="110000"/>
              </a:lnSpc>
              <a:spcBef>
                <a:spcPts val="0"/>
              </a:spcBef>
              <a:buNone/>
            </a:pPr>
            <a:endParaRPr lang="it-IT" sz="1400" b="1" dirty="0">
              <a:latin typeface="Times New Roman" panose="02020603050405020304" pitchFamily="18" charset="0"/>
              <a:cs typeface="Times New Roman" panose="02020603050405020304" pitchFamily="18" charset="0"/>
            </a:endParaRPr>
          </a:p>
          <a:p>
            <a:pPr marL="0" indent="0">
              <a:spcBef>
                <a:spcPts val="0"/>
              </a:spcBef>
              <a:buClrTx/>
              <a:buNone/>
            </a:pPr>
            <a:endParaRPr lang="it-IT" sz="1200" b="1" dirty="0">
              <a:latin typeface="Times New Roman" panose="02020603050405020304" pitchFamily="18" charset="0"/>
              <a:cs typeface="Times New Roman" panose="02020603050405020304" pitchFamily="18" charset="0"/>
            </a:endParaRPr>
          </a:p>
          <a:p>
            <a:pPr marL="0" indent="0">
              <a:spcBef>
                <a:spcPts val="0"/>
              </a:spcBef>
              <a:buClrTx/>
              <a:buNone/>
            </a:pPr>
            <a:endParaRPr lang="it-IT"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81421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77334" y="318655"/>
            <a:ext cx="8596668" cy="712124"/>
          </a:xfrm>
        </p:spPr>
        <p:txBody>
          <a:bodyPr>
            <a:normAutofit/>
          </a:bodyPr>
          <a:lstStyle/>
          <a:p>
            <a:pPr algn="ctr"/>
            <a:r>
              <a:rPr lang="it-IT" sz="2800" dirty="0" smtClean="0">
                <a:solidFill>
                  <a:srgbClr val="FF0000"/>
                </a:solidFill>
                <a:latin typeface="Times New Roman" panose="02020603050405020304" pitchFamily="18" charset="0"/>
                <a:cs typeface="Times New Roman" panose="02020603050405020304" pitchFamily="18" charset="0"/>
              </a:rPr>
              <a:t>POLITICHE MIGRATORIE E DI INTEGRAZIONE</a:t>
            </a:r>
            <a:endParaRPr lang="it-IT" sz="2800" dirty="0">
              <a:solidFill>
                <a:srgbClr val="FF0000"/>
              </a:solidFill>
              <a:latin typeface="Times New Roman" panose="02020603050405020304" pitchFamily="18" charset="0"/>
              <a:cs typeface="Times New Roman" panose="02020603050405020304" pitchFamily="18" charset="0"/>
            </a:endParaRPr>
          </a:p>
        </p:txBody>
      </p:sp>
      <p:sp>
        <p:nvSpPr>
          <p:cNvPr id="3" name="Segnaposto contenuto 2"/>
          <p:cNvSpPr>
            <a:spLocks noGrp="1"/>
          </p:cNvSpPr>
          <p:nvPr>
            <p:ph idx="1"/>
          </p:nvPr>
        </p:nvSpPr>
        <p:spPr>
          <a:xfrm>
            <a:off x="677334" y="1346663"/>
            <a:ext cx="8596668" cy="4869267"/>
          </a:xfrm>
        </p:spPr>
        <p:txBody>
          <a:bodyPr/>
          <a:lstStyle/>
          <a:p>
            <a:pPr marL="0" indent="0">
              <a:spcBef>
                <a:spcPts val="0"/>
              </a:spcBef>
              <a:buNone/>
            </a:pPr>
            <a:r>
              <a:rPr lang="it-IT" sz="1700" b="1" dirty="0" smtClean="0">
                <a:solidFill>
                  <a:schemeClr val="tx1"/>
                </a:solidFill>
                <a:latin typeface="Times New Roman" panose="02020603050405020304" pitchFamily="18" charset="0"/>
                <a:cs typeface="Times New Roman" panose="02020603050405020304" pitchFamily="18" charset="0"/>
              </a:rPr>
              <a:t>PROTEZIONE DEI MINORI STRANIERI NON ACCOMPAGNATI</a:t>
            </a:r>
          </a:p>
          <a:p>
            <a:pPr>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Legge n. 47 del 2017</a:t>
            </a:r>
          </a:p>
          <a:p>
            <a:pPr>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Legge di bilancio 2018 (legge n. 205 del 2017)</a:t>
            </a:r>
          </a:p>
          <a:p>
            <a:pPr>
              <a:spcBef>
                <a:spcPts val="0"/>
              </a:spcBef>
              <a:buClrTx/>
              <a:buFont typeface="Arial" panose="020B0604020202020204" pitchFamily="34" charset="0"/>
              <a:buChar char="•"/>
            </a:pPr>
            <a:endParaRPr lang="it-IT" sz="1400" dirty="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È stata introdotta una disciplina unitaria ed organica per rafforzare gli strumenti di tutela in materia di minori stranieri non accompagnati; viene previsto inoltre:</a:t>
            </a:r>
          </a:p>
          <a:p>
            <a:pPr marL="0" indent="0">
              <a:spcBef>
                <a:spcPts val="0"/>
              </a:spcBef>
              <a:buClrTx/>
              <a:buAutoNum type="alphaLcParenR"/>
            </a:pPr>
            <a:r>
              <a:rPr lang="it-IT" sz="1400" dirty="0" smtClean="0">
                <a:solidFill>
                  <a:schemeClr val="tx1"/>
                </a:solidFill>
                <a:latin typeface="Times New Roman" panose="02020603050405020304" pitchFamily="18" charset="0"/>
                <a:cs typeface="Times New Roman" panose="02020603050405020304" pitchFamily="18" charset="0"/>
              </a:rPr>
              <a:t> divieto assoluto di respingimento alla frontiera;</a:t>
            </a:r>
          </a:p>
          <a:p>
            <a:pPr marL="0" indent="0">
              <a:spcBef>
                <a:spcPts val="0"/>
              </a:spcBef>
              <a:buClrTx/>
              <a:buAutoNum type="alphaLcParenR"/>
            </a:pPr>
            <a:r>
              <a:rPr lang="it-IT" sz="1400" dirty="0" smtClean="0">
                <a:solidFill>
                  <a:schemeClr val="tx1"/>
                </a:solidFill>
                <a:latin typeface="Times New Roman" panose="02020603050405020304" pitchFamily="18" charset="0"/>
                <a:cs typeface="Times New Roman" panose="02020603050405020304" pitchFamily="18" charset="0"/>
              </a:rPr>
              <a:t> riduzione da 60 a 30 giorni del tempo massimo in cui i minori devono rimanere nelle strutture di prima accoglienza.</a:t>
            </a:r>
          </a:p>
          <a:p>
            <a:pPr marL="0" indent="0">
              <a:spcBef>
                <a:spcPts val="0"/>
              </a:spcBef>
              <a:buClrTx/>
              <a:buAutoNum type="alphaLcParenR"/>
            </a:pPr>
            <a:endParaRPr lang="it-IT" sz="1400" dirty="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Il </a:t>
            </a:r>
            <a:r>
              <a:rPr lang="it-IT" sz="1400" b="1" dirty="0" smtClean="0">
                <a:solidFill>
                  <a:schemeClr val="tx1"/>
                </a:solidFill>
                <a:latin typeface="Times New Roman" panose="02020603050405020304" pitchFamily="18" charset="0"/>
                <a:cs typeface="Times New Roman" panose="02020603050405020304" pitchFamily="18" charset="0"/>
              </a:rPr>
              <a:t>Fondo per l’accoglienza dei minori stranieri non accompagnati </a:t>
            </a:r>
            <a:r>
              <a:rPr lang="it-IT" sz="1400" dirty="0" smtClean="0">
                <a:solidFill>
                  <a:schemeClr val="tx1"/>
                </a:solidFill>
                <a:latin typeface="Times New Roman" panose="02020603050405020304" pitchFamily="18" charset="0"/>
                <a:cs typeface="Times New Roman" panose="02020603050405020304" pitchFamily="18" charset="0"/>
              </a:rPr>
              <a:t>è incrementato con dotazione di 170 milioni di euro per ciascuno degli anni 2018,2019 e 2020. </a:t>
            </a:r>
          </a:p>
          <a:p>
            <a:pPr marL="0" indent="0">
              <a:spcBef>
                <a:spcPts val="0"/>
              </a:spcBef>
              <a:buClrTx/>
              <a:buNone/>
            </a:pPr>
            <a:endParaRPr lang="it-IT" sz="1400" dirty="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endParaRPr lang="it-IT" sz="1400" dirty="0" smtClean="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r>
              <a:rPr lang="it-IT" sz="1700" b="1" dirty="0" smtClean="0">
                <a:solidFill>
                  <a:schemeClr val="tx1"/>
                </a:solidFill>
                <a:latin typeface="Times New Roman" panose="02020603050405020304" pitchFamily="18" charset="0"/>
                <a:cs typeface="Times New Roman" panose="02020603050405020304" pitchFamily="18" charset="0"/>
              </a:rPr>
              <a:t>SPORT E INCLUSIONE </a:t>
            </a:r>
          </a:p>
          <a:p>
            <a:pPr>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Legge n. 12 del 2016 </a:t>
            </a:r>
          </a:p>
          <a:p>
            <a:pPr>
              <a:spcBef>
                <a:spcPts val="0"/>
              </a:spcBef>
              <a:buClrTx/>
              <a:buFont typeface="Arial" panose="020B0604020202020204" pitchFamily="34" charset="0"/>
              <a:buChar char="•"/>
            </a:pPr>
            <a:endParaRPr lang="it-IT" sz="1400" dirty="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r>
              <a:rPr lang="it-IT" sz="1400" dirty="0" smtClean="0">
                <a:solidFill>
                  <a:schemeClr val="tx1"/>
                </a:solidFill>
                <a:latin typeface="Times New Roman" panose="02020603050405020304" pitchFamily="18" charset="0"/>
                <a:cs typeface="Times New Roman" panose="02020603050405020304" pitchFamily="18" charset="0"/>
              </a:rPr>
              <a:t>Si prevede che i </a:t>
            </a:r>
            <a:r>
              <a:rPr lang="it-IT" sz="1400" b="1" dirty="0" smtClean="0">
                <a:solidFill>
                  <a:schemeClr val="tx1"/>
                </a:solidFill>
                <a:latin typeface="Times New Roman" panose="02020603050405020304" pitchFamily="18" charset="0"/>
                <a:cs typeface="Times New Roman" panose="02020603050405020304" pitchFamily="18" charset="0"/>
              </a:rPr>
              <a:t>minori stranieri residenti in Italia dal compimento almeno del 10° anno </a:t>
            </a:r>
            <a:r>
              <a:rPr lang="it-IT" sz="1400" dirty="0" smtClean="0">
                <a:solidFill>
                  <a:schemeClr val="tx1"/>
                </a:solidFill>
                <a:latin typeface="Times New Roman" panose="02020603050405020304" pitchFamily="18" charset="0"/>
                <a:cs typeface="Times New Roman" panose="02020603050405020304" pitchFamily="18" charset="0"/>
              </a:rPr>
              <a:t>di età siano </a:t>
            </a:r>
            <a:r>
              <a:rPr lang="it-IT" sz="1400" b="1" dirty="0" smtClean="0">
                <a:solidFill>
                  <a:schemeClr val="tx1"/>
                </a:solidFill>
                <a:latin typeface="Times New Roman" panose="02020603050405020304" pitchFamily="18" charset="0"/>
                <a:cs typeface="Times New Roman" panose="02020603050405020304" pitchFamily="18" charset="0"/>
              </a:rPr>
              <a:t>tesserati</a:t>
            </a:r>
            <a:r>
              <a:rPr lang="it-IT" sz="1400" dirty="0" smtClean="0">
                <a:solidFill>
                  <a:schemeClr val="tx1"/>
                </a:solidFill>
                <a:latin typeface="Times New Roman" panose="02020603050405020304" pitchFamily="18" charset="0"/>
                <a:cs typeface="Times New Roman" panose="02020603050405020304" pitchFamily="18" charset="0"/>
              </a:rPr>
              <a:t> presso le società sportive appartenenti alle federazioni nazionali, le discipline sportive associate e gli enti di promozione sportiva, con le stesse procedure previste per i cittadini italiani. </a:t>
            </a:r>
            <a:endParaRPr lang="it-IT" sz="1400" dirty="0">
              <a:solidFill>
                <a:schemeClr val="tx1"/>
              </a:solidFill>
              <a:latin typeface="Times New Roman" panose="02020603050405020304" pitchFamily="18" charset="0"/>
              <a:cs typeface="Times New Roman" panose="02020603050405020304" pitchFamily="18" charset="0"/>
            </a:endParaRPr>
          </a:p>
          <a:p>
            <a:pPr marL="0" indent="0">
              <a:spcBef>
                <a:spcPts val="0"/>
              </a:spcBef>
              <a:buClrTx/>
              <a:buNone/>
            </a:pPr>
            <a:endParaRPr lang="it-IT" sz="1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510736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63035" y="335280"/>
            <a:ext cx="8596668" cy="642551"/>
          </a:xfrm>
        </p:spPr>
        <p:txBody>
          <a:bodyPr>
            <a:normAutofit/>
          </a:bodyPr>
          <a:lstStyle/>
          <a:p>
            <a:r>
              <a:rPr lang="it-IT" sz="2800" dirty="0" smtClean="0">
                <a:solidFill>
                  <a:srgbClr val="FF0000"/>
                </a:solidFill>
                <a:latin typeface="Times New Roman" panose="02020603050405020304" pitchFamily="18" charset="0"/>
                <a:cs typeface="Times New Roman" panose="02020603050405020304" pitchFamily="18" charset="0"/>
              </a:rPr>
              <a:t>LAVORO E POLITICHE SOCIALI </a:t>
            </a:r>
            <a:endParaRPr lang="it-IT" sz="2800" dirty="0">
              <a:solidFill>
                <a:srgbClr val="FF0000"/>
              </a:solidFill>
              <a:latin typeface="Times New Roman" panose="02020603050405020304" pitchFamily="18" charset="0"/>
              <a:cs typeface="Times New Roman" panose="02020603050405020304" pitchFamily="18" charset="0"/>
            </a:endParaRPr>
          </a:p>
        </p:txBody>
      </p:sp>
      <p:sp>
        <p:nvSpPr>
          <p:cNvPr id="3" name="Segnaposto contenuto 2"/>
          <p:cNvSpPr>
            <a:spLocks noGrp="1"/>
          </p:cNvSpPr>
          <p:nvPr>
            <p:ph sz="half" idx="1"/>
          </p:nvPr>
        </p:nvSpPr>
        <p:spPr>
          <a:xfrm>
            <a:off x="677334" y="1233206"/>
            <a:ext cx="4184035" cy="4672232"/>
          </a:xfrm>
        </p:spPr>
        <p:txBody>
          <a:bodyPr/>
          <a:lstStyle/>
          <a:p>
            <a:pPr>
              <a:spcBef>
                <a:spcPts val="0"/>
              </a:spcBef>
            </a:pPr>
            <a:r>
              <a:rPr lang="it-IT" sz="1700" b="1" dirty="0" smtClean="0">
                <a:solidFill>
                  <a:schemeClr val="tx1"/>
                </a:solidFill>
                <a:latin typeface="Times New Roman" panose="02020603050405020304" pitchFamily="18" charset="0"/>
                <a:cs typeface="Times New Roman" panose="02020603050405020304" pitchFamily="18" charset="0"/>
              </a:rPr>
              <a:t>FONDO PER LA CRESCITA E L’ASSISTENZA DEI GIOVANI FUORI FAMIGLIA </a:t>
            </a:r>
          </a:p>
          <a:p>
            <a:pPr marL="285750" indent="-285750">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Legge di bilancio 2018 (legge n. 205 del 2017)</a:t>
            </a:r>
          </a:p>
          <a:p>
            <a:pPr marL="285750" indent="-285750">
              <a:spcBef>
                <a:spcPts val="0"/>
              </a:spcBef>
              <a:buClrTx/>
              <a:buFont typeface="Arial" panose="020B0604020202020204" pitchFamily="34" charset="0"/>
              <a:buChar char="•"/>
            </a:pPr>
            <a:endParaRPr lang="it-IT" sz="1400" dirty="0">
              <a:solidFill>
                <a:schemeClr val="tx1"/>
              </a:solidFill>
              <a:latin typeface="Times New Roman" panose="02020603050405020304" pitchFamily="18" charset="0"/>
              <a:cs typeface="Times New Roman" panose="02020603050405020304" pitchFamily="18" charset="0"/>
            </a:endParaRPr>
          </a:p>
          <a:p>
            <a:pPr marL="285750" indent="-285750">
              <a:spcBef>
                <a:spcPts val="0"/>
              </a:spcBef>
              <a:buClrTx/>
              <a:buFont typeface="Arial" panose="020B0604020202020204" pitchFamily="34" charset="0"/>
              <a:buChar char="•"/>
            </a:pPr>
            <a:endParaRPr lang="it-IT" sz="1400" dirty="0" smtClean="0">
              <a:solidFill>
                <a:schemeClr val="tx1"/>
              </a:solidFill>
              <a:latin typeface="Times New Roman" panose="02020603050405020304" pitchFamily="18" charset="0"/>
              <a:cs typeface="Times New Roman" panose="02020603050405020304" pitchFamily="18" charset="0"/>
            </a:endParaRPr>
          </a:p>
          <a:p>
            <a:pPr marL="285750" indent="-285750">
              <a:spcBef>
                <a:spcPts val="0"/>
              </a:spcBef>
              <a:buClrTx/>
              <a:buFont typeface="Arial" panose="020B0604020202020204" pitchFamily="34" charset="0"/>
              <a:buChar char="•"/>
            </a:pPr>
            <a:endParaRPr lang="it-IT" sz="1400" dirty="0">
              <a:solidFill>
                <a:schemeClr val="tx1"/>
              </a:solidFill>
              <a:latin typeface="Times New Roman" panose="02020603050405020304" pitchFamily="18" charset="0"/>
              <a:cs typeface="Times New Roman" panose="02020603050405020304" pitchFamily="18" charset="0"/>
            </a:endParaRPr>
          </a:p>
          <a:p>
            <a:pPr marL="285750" indent="-285750">
              <a:spcBef>
                <a:spcPts val="0"/>
              </a:spcBef>
              <a:buClrTx/>
              <a:buFont typeface="Arial" panose="020B0604020202020204" pitchFamily="34" charset="0"/>
              <a:buChar char="•"/>
            </a:pPr>
            <a:endParaRPr lang="it-IT" sz="1400" dirty="0" smtClean="0">
              <a:solidFill>
                <a:schemeClr val="tx1"/>
              </a:solidFill>
              <a:latin typeface="Times New Roman" panose="02020603050405020304" pitchFamily="18" charset="0"/>
              <a:cs typeface="Times New Roman" panose="02020603050405020304" pitchFamily="18" charset="0"/>
            </a:endParaRPr>
          </a:p>
          <a:p>
            <a:pPr marL="285750" indent="-285750">
              <a:spcBef>
                <a:spcPts val="0"/>
              </a:spcBef>
              <a:buClrTx/>
              <a:buFont typeface="Arial" panose="020B0604020202020204" pitchFamily="34" charset="0"/>
              <a:buChar char="•"/>
            </a:pPr>
            <a:endParaRPr lang="it-IT" sz="1400" dirty="0">
              <a:solidFill>
                <a:schemeClr val="tx1"/>
              </a:solidFill>
              <a:latin typeface="Times New Roman" panose="02020603050405020304" pitchFamily="18" charset="0"/>
              <a:cs typeface="Times New Roman" panose="02020603050405020304" pitchFamily="18" charset="0"/>
            </a:endParaRPr>
          </a:p>
          <a:p>
            <a:pPr marL="285750" indent="-285750">
              <a:spcBef>
                <a:spcPts val="0"/>
              </a:spcBef>
              <a:buClrTx/>
              <a:buFont typeface="Arial" panose="020B0604020202020204" pitchFamily="34" charset="0"/>
              <a:buChar char="•"/>
            </a:pPr>
            <a:endParaRPr lang="it-IT" sz="1400" dirty="0" smtClean="0">
              <a:solidFill>
                <a:schemeClr val="tx1"/>
              </a:solidFill>
              <a:latin typeface="Times New Roman" panose="02020603050405020304" pitchFamily="18" charset="0"/>
              <a:cs typeface="Times New Roman" panose="02020603050405020304" pitchFamily="18" charset="0"/>
            </a:endParaRPr>
          </a:p>
          <a:p>
            <a:pPr marL="285750" indent="-285750">
              <a:spcBef>
                <a:spcPts val="0"/>
              </a:spcBef>
              <a:buClrTx/>
              <a:buFont typeface="Arial" panose="020B0604020202020204" pitchFamily="34" charset="0"/>
              <a:buChar char="•"/>
            </a:pPr>
            <a:endParaRPr lang="it-IT" sz="1400" dirty="0">
              <a:solidFill>
                <a:schemeClr val="tx1"/>
              </a:solidFill>
              <a:latin typeface="Times New Roman" panose="02020603050405020304" pitchFamily="18" charset="0"/>
              <a:cs typeface="Times New Roman" panose="02020603050405020304" pitchFamily="18" charset="0"/>
            </a:endParaRPr>
          </a:p>
          <a:p>
            <a:pPr marL="285750" indent="-285750">
              <a:spcBef>
                <a:spcPts val="0"/>
              </a:spcBef>
              <a:buClrTx/>
              <a:buFont typeface="Arial" panose="020B0604020202020204" pitchFamily="34" charset="0"/>
              <a:buChar char="•"/>
            </a:pPr>
            <a:endParaRPr lang="it-IT" sz="1400" dirty="0" smtClean="0">
              <a:solidFill>
                <a:schemeClr val="tx1"/>
              </a:solidFill>
              <a:latin typeface="Times New Roman" panose="02020603050405020304" pitchFamily="18" charset="0"/>
              <a:cs typeface="Times New Roman" panose="02020603050405020304" pitchFamily="18" charset="0"/>
            </a:endParaRPr>
          </a:p>
          <a:p>
            <a:pPr>
              <a:spcBef>
                <a:spcPts val="0"/>
              </a:spcBef>
              <a:buClrTx/>
            </a:pPr>
            <a:endParaRPr lang="it-IT" sz="1400" dirty="0" smtClean="0">
              <a:solidFill>
                <a:schemeClr val="tx1"/>
              </a:solidFill>
              <a:latin typeface="Times New Roman" panose="02020603050405020304" pitchFamily="18" charset="0"/>
              <a:cs typeface="Times New Roman" panose="02020603050405020304" pitchFamily="18" charset="0"/>
            </a:endParaRPr>
          </a:p>
          <a:p>
            <a:pPr>
              <a:spcBef>
                <a:spcPts val="0"/>
              </a:spcBef>
              <a:buClrTx/>
            </a:pPr>
            <a:r>
              <a:rPr lang="it-IT" sz="1700" b="1" dirty="0" smtClean="0">
                <a:solidFill>
                  <a:schemeClr val="tx1"/>
                </a:solidFill>
                <a:latin typeface="Times New Roman" panose="02020603050405020304" pitchFamily="18" charset="0"/>
                <a:cs typeface="Times New Roman" panose="02020603050405020304" pitchFamily="18" charset="0"/>
              </a:rPr>
              <a:t>SERVIZIO CIVILE UNIVERSALE </a:t>
            </a:r>
          </a:p>
          <a:p>
            <a:pPr marL="285750" indent="-285750">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Legge n. 106 del 2016</a:t>
            </a:r>
          </a:p>
          <a:p>
            <a:pPr marL="285750" indent="-285750">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Decreto legislativo n. 40 del 2017 </a:t>
            </a:r>
            <a:endParaRPr lang="it-IT" sz="1400" dirty="0">
              <a:solidFill>
                <a:schemeClr val="tx1"/>
              </a:solidFill>
              <a:latin typeface="Times New Roman" panose="02020603050405020304" pitchFamily="18" charset="0"/>
              <a:cs typeface="Times New Roman" panose="02020603050405020304" pitchFamily="18" charset="0"/>
            </a:endParaRPr>
          </a:p>
        </p:txBody>
      </p:sp>
      <p:sp>
        <p:nvSpPr>
          <p:cNvPr id="4" name="Segnaposto contenuto 3"/>
          <p:cNvSpPr>
            <a:spLocks noGrp="1"/>
          </p:cNvSpPr>
          <p:nvPr>
            <p:ph sz="half" idx="2"/>
          </p:nvPr>
        </p:nvSpPr>
        <p:spPr>
          <a:xfrm>
            <a:off x="5073344" y="1233206"/>
            <a:ext cx="4184034" cy="4944082"/>
          </a:xfrm>
        </p:spPr>
        <p:txBody>
          <a:bodyPr>
            <a:normAutofit/>
          </a:bodyPr>
          <a:lstStyle/>
          <a:p>
            <a:pPr marL="0" indent="0">
              <a:spcBef>
                <a:spcPts val="0"/>
              </a:spcBef>
              <a:buNone/>
            </a:pPr>
            <a:r>
              <a:rPr lang="it-IT" sz="1400" b="1" dirty="0" smtClean="0">
                <a:solidFill>
                  <a:schemeClr val="tx1"/>
                </a:solidFill>
                <a:latin typeface="Times New Roman" panose="02020603050405020304" pitchFamily="18" charset="0"/>
                <a:cs typeface="Times New Roman" panose="02020603050405020304" pitchFamily="18" charset="0"/>
              </a:rPr>
              <a:t>A CHI È RIVOLTO:</a:t>
            </a:r>
          </a:p>
          <a:p>
            <a:pPr marL="0" indent="0">
              <a:spcBef>
                <a:spcPts val="0"/>
              </a:spcBef>
              <a:buNone/>
            </a:pPr>
            <a:r>
              <a:rPr lang="it-IT" sz="1400" dirty="0" smtClean="0">
                <a:solidFill>
                  <a:schemeClr val="tx1"/>
                </a:solidFill>
                <a:latin typeface="Times New Roman" panose="02020603050405020304" pitchFamily="18" charset="0"/>
                <a:cs typeface="Times New Roman" panose="02020603050405020304" pitchFamily="18" charset="0"/>
              </a:rPr>
              <a:t>Giovani che, al compimento dei 18 anni, vivano fuori dalla propria famiglia di origine in base ad un provvedimento dell’autorità giudiziaria. </a:t>
            </a:r>
          </a:p>
          <a:p>
            <a:pPr marL="0" indent="0">
              <a:spcBef>
                <a:spcPts val="0"/>
              </a:spcBef>
              <a:buNone/>
            </a:pPr>
            <a:endParaRPr lang="it-IT" sz="1400" dirty="0" smtClean="0">
              <a:solidFill>
                <a:schemeClr val="tx1"/>
              </a:solidFill>
              <a:latin typeface="Times New Roman" panose="02020603050405020304" pitchFamily="18" charset="0"/>
              <a:cs typeface="Times New Roman" panose="02020603050405020304" pitchFamily="18" charset="0"/>
            </a:endParaRPr>
          </a:p>
          <a:p>
            <a:pPr marL="0" indent="0">
              <a:spcBef>
                <a:spcPts val="0"/>
              </a:spcBef>
              <a:buNone/>
            </a:pPr>
            <a:r>
              <a:rPr lang="it-IT" sz="1400" b="1" dirty="0" smtClean="0">
                <a:solidFill>
                  <a:schemeClr val="tx1"/>
                </a:solidFill>
                <a:latin typeface="Times New Roman" panose="02020603050405020304" pitchFamily="18" charset="0"/>
                <a:cs typeface="Times New Roman" panose="02020603050405020304" pitchFamily="18" charset="0"/>
              </a:rPr>
              <a:t>DISPOSIZIONE:</a:t>
            </a:r>
          </a:p>
          <a:p>
            <a:pPr marL="0" indent="0">
              <a:spcBef>
                <a:spcPts val="0"/>
              </a:spcBef>
              <a:buNone/>
            </a:pPr>
            <a:r>
              <a:rPr lang="it-IT" sz="1400" dirty="0" smtClean="0">
                <a:solidFill>
                  <a:schemeClr val="tx1"/>
                </a:solidFill>
                <a:latin typeface="Times New Roman" panose="02020603050405020304" pitchFamily="18" charset="0"/>
                <a:cs typeface="Times New Roman" panose="02020603050405020304" pitchFamily="18" charset="0"/>
              </a:rPr>
              <a:t>Il Fondo, introdotto per un triennio a partire dal 2018 e finanziato per 5 milioni di euro, ha lo scopo di garantire la </a:t>
            </a:r>
            <a:r>
              <a:rPr lang="it-IT" sz="1400" b="1" dirty="0" smtClean="0">
                <a:solidFill>
                  <a:schemeClr val="tx1"/>
                </a:solidFill>
                <a:latin typeface="Times New Roman" panose="02020603050405020304" pitchFamily="18" charset="0"/>
                <a:cs typeface="Times New Roman" panose="02020603050405020304" pitchFamily="18" charset="0"/>
              </a:rPr>
              <a:t>continuità dell’assistenza </a:t>
            </a:r>
            <a:r>
              <a:rPr lang="it-IT" sz="1400" dirty="0" smtClean="0">
                <a:solidFill>
                  <a:schemeClr val="tx1"/>
                </a:solidFill>
                <a:latin typeface="Times New Roman" panose="02020603050405020304" pitchFamily="18" charset="0"/>
                <a:cs typeface="Times New Roman" panose="02020603050405020304" pitchFamily="18" charset="0"/>
              </a:rPr>
              <a:t>riferita al percorso di crescita dei giovani fuori famiglia verso l’autonomia, fino al 21° anno di età. </a:t>
            </a:r>
          </a:p>
          <a:p>
            <a:pPr marL="0" indent="0">
              <a:spcBef>
                <a:spcPts val="0"/>
              </a:spcBef>
              <a:buNone/>
            </a:pPr>
            <a:endParaRPr lang="it-IT" sz="1400" dirty="0">
              <a:solidFill>
                <a:schemeClr val="tx1"/>
              </a:solidFill>
              <a:latin typeface="Times New Roman" panose="02020603050405020304" pitchFamily="18" charset="0"/>
              <a:cs typeface="Times New Roman" panose="02020603050405020304" pitchFamily="18" charset="0"/>
            </a:endParaRPr>
          </a:p>
          <a:p>
            <a:pPr marL="0" indent="0">
              <a:spcBef>
                <a:spcPts val="0"/>
              </a:spcBef>
              <a:buNone/>
            </a:pPr>
            <a:endParaRPr lang="it-IT" sz="1400" dirty="0">
              <a:solidFill>
                <a:schemeClr val="tx1"/>
              </a:solidFill>
              <a:latin typeface="Times New Roman" panose="02020603050405020304" pitchFamily="18" charset="0"/>
              <a:cs typeface="Times New Roman" panose="02020603050405020304" pitchFamily="18" charset="0"/>
            </a:endParaRPr>
          </a:p>
          <a:p>
            <a:pPr marL="0" indent="0">
              <a:spcBef>
                <a:spcPts val="0"/>
              </a:spcBef>
              <a:buNone/>
            </a:pPr>
            <a:r>
              <a:rPr lang="it-IT" sz="1400" dirty="0" smtClean="0">
                <a:solidFill>
                  <a:schemeClr val="tx1"/>
                </a:solidFill>
                <a:latin typeface="Times New Roman" panose="02020603050405020304" pitchFamily="18" charset="0"/>
                <a:cs typeface="Times New Roman" panose="02020603050405020304" pitchFamily="18" charset="0"/>
              </a:rPr>
              <a:t>Nell’ambito della riforma complessiva del Terzo Settore, è istituito il «servizio civile universale» con l’obiettivo di favorire la partecipazione dei </a:t>
            </a:r>
            <a:r>
              <a:rPr lang="it-IT" sz="1400" b="1" dirty="0" smtClean="0">
                <a:solidFill>
                  <a:schemeClr val="tx1"/>
                </a:solidFill>
                <a:latin typeface="Times New Roman" panose="02020603050405020304" pitchFamily="18" charset="0"/>
                <a:cs typeface="Times New Roman" panose="02020603050405020304" pitchFamily="18" charset="0"/>
              </a:rPr>
              <a:t>giovani di età compresa tra i 18 e i 28 anni</a:t>
            </a:r>
            <a:r>
              <a:rPr lang="it-IT" sz="1400" dirty="0" smtClean="0">
                <a:solidFill>
                  <a:schemeClr val="tx1"/>
                </a:solidFill>
                <a:latin typeface="Times New Roman" panose="02020603050405020304" pitchFamily="18" charset="0"/>
                <a:cs typeface="Times New Roman" panose="02020603050405020304" pitchFamily="18" charset="0"/>
              </a:rPr>
              <a:t> ad esperienze di solidarietà e di cittadinanza attiva; le attività possono essere svolte </a:t>
            </a:r>
            <a:r>
              <a:rPr lang="it-IT" sz="1400" b="1" dirty="0" smtClean="0">
                <a:solidFill>
                  <a:schemeClr val="tx1"/>
                </a:solidFill>
                <a:latin typeface="Times New Roman" panose="02020603050405020304" pitchFamily="18" charset="0"/>
                <a:cs typeface="Times New Roman" panose="02020603050405020304" pitchFamily="18" charset="0"/>
              </a:rPr>
              <a:t>sia in Italia che all’estero</a:t>
            </a:r>
            <a:r>
              <a:rPr lang="it-IT" sz="1400" dirty="0" smtClean="0">
                <a:solidFill>
                  <a:schemeClr val="tx1"/>
                </a:solidFill>
                <a:latin typeface="Times New Roman" panose="02020603050405020304" pitchFamily="18" charset="0"/>
                <a:cs typeface="Times New Roman" panose="02020603050405020304" pitchFamily="18" charset="0"/>
              </a:rPr>
              <a:t>. </a:t>
            </a:r>
            <a:endParaRPr lang="it-IT" sz="1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705505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77334" y="218903"/>
            <a:ext cx="8596668" cy="512618"/>
          </a:xfrm>
        </p:spPr>
        <p:txBody>
          <a:bodyPr>
            <a:normAutofit fontScale="90000"/>
          </a:bodyPr>
          <a:lstStyle/>
          <a:p>
            <a:r>
              <a:rPr lang="it-IT" sz="3100" dirty="0" smtClean="0">
                <a:solidFill>
                  <a:srgbClr val="FF0000"/>
                </a:solidFill>
                <a:latin typeface="Times New Roman" panose="02020603050405020304" pitchFamily="18" charset="0"/>
                <a:cs typeface="Times New Roman" panose="02020603050405020304" pitchFamily="18" charset="0"/>
              </a:rPr>
              <a:t>SALUTE</a:t>
            </a:r>
            <a:r>
              <a:rPr lang="it-IT" sz="2800" dirty="0" smtClean="0">
                <a:solidFill>
                  <a:srgbClr val="FF0000"/>
                </a:solidFill>
                <a:latin typeface="Times New Roman" panose="02020603050405020304" pitchFamily="18" charset="0"/>
                <a:cs typeface="Times New Roman" panose="02020603050405020304" pitchFamily="18" charset="0"/>
              </a:rPr>
              <a:t> </a:t>
            </a:r>
            <a:endParaRPr lang="it-IT" sz="2800" dirty="0">
              <a:solidFill>
                <a:srgbClr val="FF0000"/>
              </a:solidFill>
              <a:latin typeface="Times New Roman" panose="02020603050405020304" pitchFamily="18" charset="0"/>
              <a:cs typeface="Times New Roman" panose="02020603050405020304" pitchFamily="18" charset="0"/>
            </a:endParaRPr>
          </a:p>
        </p:txBody>
      </p:sp>
      <p:sp>
        <p:nvSpPr>
          <p:cNvPr id="3" name="Segnaposto contenuto 2"/>
          <p:cNvSpPr>
            <a:spLocks noGrp="1"/>
          </p:cNvSpPr>
          <p:nvPr>
            <p:ph sz="half" idx="1"/>
          </p:nvPr>
        </p:nvSpPr>
        <p:spPr>
          <a:xfrm>
            <a:off x="677334" y="1080654"/>
            <a:ext cx="8533168" cy="5436524"/>
          </a:xfrm>
        </p:spPr>
        <p:txBody>
          <a:bodyPr/>
          <a:lstStyle/>
          <a:p>
            <a:pPr>
              <a:spcBef>
                <a:spcPts val="0"/>
              </a:spcBef>
            </a:pPr>
            <a:r>
              <a:rPr lang="it-IT" sz="1700" b="1" dirty="0" smtClean="0">
                <a:solidFill>
                  <a:schemeClr val="tx1"/>
                </a:solidFill>
                <a:latin typeface="Times New Roman" panose="02020603050405020304" pitchFamily="18" charset="0"/>
                <a:cs typeface="Times New Roman" panose="02020603050405020304" pitchFamily="18" charset="0"/>
              </a:rPr>
              <a:t>PREVENZIONE VACCINALE</a:t>
            </a:r>
          </a:p>
          <a:p>
            <a:pPr marL="285750" indent="-285750">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Decreto-legge n. 73 del 2017 </a:t>
            </a:r>
          </a:p>
          <a:p>
            <a:pPr>
              <a:spcBef>
                <a:spcPts val="0"/>
              </a:spcBef>
              <a:buClrTx/>
            </a:pPr>
            <a:endParaRPr lang="it-IT" sz="1400" dirty="0">
              <a:solidFill>
                <a:schemeClr val="tx1"/>
              </a:solidFill>
              <a:latin typeface="Times New Roman" panose="02020603050405020304" pitchFamily="18" charset="0"/>
              <a:cs typeface="Times New Roman" panose="02020603050405020304" pitchFamily="18" charset="0"/>
            </a:endParaRPr>
          </a:p>
          <a:p>
            <a:pPr>
              <a:spcBef>
                <a:spcPts val="0"/>
              </a:spcBef>
              <a:buClrTx/>
            </a:pPr>
            <a:r>
              <a:rPr lang="it-IT" sz="1400" dirty="0" smtClean="0">
                <a:solidFill>
                  <a:schemeClr val="tx1"/>
                </a:solidFill>
                <a:latin typeface="Times New Roman" panose="02020603050405020304" pitchFamily="18" charset="0"/>
                <a:cs typeface="Times New Roman" panose="02020603050405020304" pitchFamily="18" charset="0"/>
              </a:rPr>
              <a:t>Per i minori di età compresa tra </a:t>
            </a:r>
            <a:r>
              <a:rPr lang="it-IT" sz="1400" b="1" dirty="0" smtClean="0">
                <a:solidFill>
                  <a:schemeClr val="tx1"/>
                </a:solidFill>
                <a:latin typeface="Times New Roman" panose="02020603050405020304" pitchFamily="18" charset="0"/>
                <a:cs typeface="Times New Roman" panose="02020603050405020304" pitchFamily="18" charset="0"/>
              </a:rPr>
              <a:t>zero e sedici anni sono obbligatorie e gratuite una serie di vaccinazioni</a:t>
            </a:r>
            <a:r>
              <a:rPr lang="it-IT" sz="1400" dirty="0" smtClean="0">
                <a:solidFill>
                  <a:schemeClr val="tx1"/>
                </a:solidFill>
                <a:latin typeface="Times New Roman" panose="02020603050405020304" pitchFamily="18" charset="0"/>
                <a:cs typeface="Times New Roman" panose="02020603050405020304" pitchFamily="18" charset="0"/>
              </a:rPr>
              <a:t>.</a:t>
            </a:r>
          </a:p>
          <a:p>
            <a:pPr>
              <a:spcBef>
                <a:spcPts val="0"/>
              </a:spcBef>
              <a:buClrTx/>
            </a:pPr>
            <a:endParaRPr lang="it-IT" sz="1400" dirty="0">
              <a:solidFill>
                <a:schemeClr val="tx1"/>
              </a:solidFill>
              <a:latin typeface="Times New Roman" panose="02020603050405020304" pitchFamily="18" charset="0"/>
              <a:cs typeface="Times New Roman" panose="02020603050405020304" pitchFamily="18" charset="0"/>
            </a:endParaRPr>
          </a:p>
          <a:p>
            <a:pPr>
              <a:spcBef>
                <a:spcPts val="0"/>
              </a:spcBef>
              <a:buClrTx/>
            </a:pPr>
            <a:r>
              <a:rPr lang="it-IT" sz="1400" b="1" dirty="0" smtClean="0">
                <a:solidFill>
                  <a:schemeClr val="tx1"/>
                </a:solidFill>
                <a:latin typeface="Times New Roman" panose="02020603050405020304" pitchFamily="18" charset="0"/>
                <a:cs typeface="Times New Roman" panose="02020603050405020304" pitchFamily="18" charset="0"/>
              </a:rPr>
              <a:t>a) VACCINAZIONI </a:t>
            </a:r>
            <a:r>
              <a:rPr lang="it-IT" sz="1400" b="1" u="sng" dirty="0" smtClean="0">
                <a:solidFill>
                  <a:schemeClr val="tx1"/>
                </a:solidFill>
                <a:latin typeface="Times New Roman" panose="02020603050405020304" pitchFamily="18" charset="0"/>
                <a:cs typeface="Times New Roman" panose="02020603050405020304" pitchFamily="18" charset="0"/>
              </a:rPr>
              <a:t>OBBLIGATORIE</a:t>
            </a:r>
            <a:r>
              <a:rPr lang="it-IT" sz="1400" b="1" dirty="0" smtClean="0">
                <a:solidFill>
                  <a:schemeClr val="tx1"/>
                </a:solidFill>
                <a:latin typeface="Times New Roman" panose="02020603050405020304" pitchFamily="18" charset="0"/>
                <a:cs typeface="Times New Roman" panose="02020603050405020304" pitchFamily="18" charset="0"/>
              </a:rPr>
              <a:t>:</a:t>
            </a:r>
          </a:p>
          <a:p>
            <a:pPr>
              <a:spcBef>
                <a:spcPts val="0"/>
              </a:spcBef>
              <a:buClrTx/>
            </a:pPr>
            <a:r>
              <a:rPr lang="it-IT" sz="1400" dirty="0" smtClean="0">
                <a:solidFill>
                  <a:schemeClr val="tx1"/>
                </a:solidFill>
                <a:latin typeface="Times New Roman" panose="02020603050405020304" pitchFamily="18" charset="0"/>
                <a:cs typeface="Times New Roman" panose="02020603050405020304" pitchFamily="18" charset="0"/>
              </a:rPr>
              <a:t>Anti-</a:t>
            </a:r>
            <a:r>
              <a:rPr lang="it-IT" sz="1400" dirty="0" err="1" smtClean="0">
                <a:solidFill>
                  <a:schemeClr val="tx1"/>
                </a:solidFill>
                <a:latin typeface="Times New Roman" panose="02020603050405020304" pitchFamily="18" charset="0"/>
                <a:cs typeface="Times New Roman" panose="02020603050405020304" pitchFamily="18" charset="0"/>
              </a:rPr>
              <a:t>poliomelitica</a:t>
            </a:r>
            <a:r>
              <a:rPr lang="it-IT" sz="1400" dirty="0" smtClean="0">
                <a:solidFill>
                  <a:schemeClr val="tx1"/>
                </a:solidFill>
                <a:latin typeface="Times New Roman" panose="02020603050405020304" pitchFamily="18" charset="0"/>
                <a:cs typeface="Times New Roman" panose="02020603050405020304" pitchFamily="18" charset="0"/>
              </a:rPr>
              <a:t>, anti-difterica, anti-tetanica, anti-epatite B, anti-pertosse, anti</a:t>
            </a:r>
            <a:r>
              <a:rPr lang="it-IT" sz="1400" i="1" dirty="0" smtClean="0">
                <a:solidFill>
                  <a:schemeClr val="tx1"/>
                </a:solidFill>
                <a:latin typeface="Times New Roman" panose="02020603050405020304" pitchFamily="18" charset="0"/>
                <a:cs typeface="Times New Roman" panose="02020603050405020304" pitchFamily="18" charset="0"/>
              </a:rPr>
              <a:t>-</a:t>
            </a:r>
            <a:r>
              <a:rPr lang="it-IT" sz="1400" i="1" dirty="0" err="1" smtClean="0">
                <a:solidFill>
                  <a:schemeClr val="tx1"/>
                </a:solidFill>
                <a:latin typeface="Times New Roman" panose="02020603050405020304" pitchFamily="18" charset="0"/>
                <a:cs typeface="Times New Roman" panose="02020603050405020304" pitchFamily="18" charset="0"/>
              </a:rPr>
              <a:t>Haemophilus</a:t>
            </a:r>
            <a:r>
              <a:rPr lang="it-IT" sz="1400" i="1" dirty="0" smtClean="0">
                <a:solidFill>
                  <a:schemeClr val="tx1"/>
                </a:solidFill>
                <a:latin typeface="Times New Roman" panose="02020603050405020304" pitchFamily="18" charset="0"/>
                <a:cs typeface="Times New Roman" panose="02020603050405020304" pitchFamily="18" charset="0"/>
              </a:rPr>
              <a:t> </a:t>
            </a:r>
            <a:r>
              <a:rPr lang="it-IT" sz="1400" i="1" dirty="0" err="1" smtClean="0">
                <a:solidFill>
                  <a:schemeClr val="tx1"/>
                </a:solidFill>
                <a:latin typeface="Times New Roman" panose="02020603050405020304" pitchFamily="18" charset="0"/>
                <a:cs typeface="Times New Roman" panose="02020603050405020304" pitchFamily="18" charset="0"/>
              </a:rPr>
              <a:t>influenzae</a:t>
            </a:r>
            <a:r>
              <a:rPr lang="it-IT" sz="1400" i="1" dirty="0" smtClean="0">
                <a:solidFill>
                  <a:schemeClr val="tx1"/>
                </a:solidFill>
                <a:latin typeface="Times New Roman" panose="02020603050405020304" pitchFamily="18" charset="0"/>
                <a:cs typeface="Times New Roman" panose="02020603050405020304" pitchFamily="18" charset="0"/>
              </a:rPr>
              <a:t> </a:t>
            </a:r>
            <a:r>
              <a:rPr lang="it-IT" sz="1400" dirty="0" smtClean="0">
                <a:solidFill>
                  <a:schemeClr val="tx1"/>
                </a:solidFill>
                <a:latin typeface="Times New Roman" panose="02020603050405020304" pitchFamily="18" charset="0"/>
                <a:cs typeface="Times New Roman" panose="02020603050405020304" pitchFamily="18" charset="0"/>
              </a:rPr>
              <a:t>tipo b; </a:t>
            </a:r>
            <a:r>
              <a:rPr lang="it-IT" sz="1400" b="1" dirty="0" smtClean="0">
                <a:solidFill>
                  <a:schemeClr val="tx1"/>
                </a:solidFill>
                <a:latin typeface="Times New Roman" panose="02020603050405020304" pitchFamily="18" charset="0"/>
                <a:cs typeface="Times New Roman" panose="02020603050405020304" pitchFamily="18" charset="0"/>
              </a:rPr>
              <a:t>nel caso in cui un bambino o un adolescente abbia già contratto una o più delle suddette malattie non deve sottoporsi alla relativa vaccinazione. </a:t>
            </a:r>
          </a:p>
          <a:p>
            <a:pPr>
              <a:spcBef>
                <a:spcPts val="0"/>
              </a:spcBef>
              <a:buClrTx/>
            </a:pPr>
            <a:endParaRPr lang="it-IT" sz="1400" b="1" dirty="0">
              <a:solidFill>
                <a:schemeClr val="tx1"/>
              </a:solidFill>
              <a:latin typeface="Times New Roman" panose="02020603050405020304" pitchFamily="18" charset="0"/>
              <a:cs typeface="Times New Roman" panose="02020603050405020304" pitchFamily="18" charset="0"/>
            </a:endParaRPr>
          </a:p>
          <a:p>
            <a:pPr>
              <a:spcBef>
                <a:spcPts val="0"/>
              </a:spcBef>
              <a:buClrTx/>
            </a:pPr>
            <a:r>
              <a:rPr lang="it-IT" sz="1400" b="1" dirty="0" smtClean="0">
                <a:solidFill>
                  <a:schemeClr val="tx1"/>
                </a:solidFill>
                <a:latin typeface="Times New Roman" panose="02020603050405020304" pitchFamily="18" charset="0"/>
                <a:cs typeface="Times New Roman" panose="02020603050405020304" pitchFamily="18" charset="0"/>
              </a:rPr>
              <a:t>b) VACCINAZIONI </a:t>
            </a:r>
            <a:r>
              <a:rPr lang="it-IT" sz="1400" b="1" u="sng" dirty="0" smtClean="0">
                <a:solidFill>
                  <a:schemeClr val="tx1"/>
                </a:solidFill>
                <a:latin typeface="Times New Roman" panose="02020603050405020304" pitchFamily="18" charset="0"/>
                <a:cs typeface="Times New Roman" panose="02020603050405020304" pitchFamily="18" charset="0"/>
              </a:rPr>
              <a:t>RACCOMANDATE</a:t>
            </a:r>
            <a:r>
              <a:rPr lang="it-IT" sz="1400" b="1" dirty="0" smtClean="0">
                <a:solidFill>
                  <a:schemeClr val="tx1"/>
                </a:solidFill>
                <a:latin typeface="Times New Roman" panose="02020603050405020304" pitchFamily="18" charset="0"/>
                <a:cs typeface="Times New Roman" panose="02020603050405020304" pitchFamily="18" charset="0"/>
              </a:rPr>
              <a:t> E GRATUITE:</a:t>
            </a:r>
          </a:p>
          <a:p>
            <a:pPr>
              <a:spcBef>
                <a:spcPts val="0"/>
              </a:spcBef>
              <a:buClrTx/>
            </a:pPr>
            <a:r>
              <a:rPr lang="it-IT" sz="1400" dirty="0" smtClean="0">
                <a:solidFill>
                  <a:schemeClr val="tx1"/>
                </a:solidFill>
                <a:latin typeface="Times New Roman" panose="02020603050405020304" pitchFamily="18" charset="0"/>
                <a:cs typeface="Times New Roman" panose="02020603050405020304" pitchFamily="18" charset="0"/>
              </a:rPr>
              <a:t>Anti-meningococcica B e C, anti-pneumococcica, anti-</a:t>
            </a:r>
            <a:r>
              <a:rPr lang="it-IT" sz="1400" dirty="0" err="1" smtClean="0">
                <a:solidFill>
                  <a:schemeClr val="tx1"/>
                </a:solidFill>
                <a:latin typeface="Times New Roman" panose="02020603050405020304" pitchFamily="18" charset="0"/>
                <a:cs typeface="Times New Roman" panose="02020603050405020304" pitchFamily="18" charset="0"/>
              </a:rPr>
              <a:t>rotavirus</a:t>
            </a:r>
            <a:r>
              <a:rPr lang="it-IT" sz="1400" dirty="0" smtClean="0">
                <a:solidFill>
                  <a:schemeClr val="tx1"/>
                </a:solidFill>
                <a:latin typeface="Times New Roman" panose="02020603050405020304" pitchFamily="18" charset="0"/>
                <a:cs typeface="Times New Roman" panose="02020603050405020304" pitchFamily="18" charset="0"/>
              </a:rPr>
              <a:t>.</a:t>
            </a:r>
          </a:p>
          <a:p>
            <a:pPr>
              <a:spcBef>
                <a:spcPts val="0"/>
              </a:spcBef>
              <a:buClrTx/>
            </a:pPr>
            <a:endParaRPr lang="it-IT" sz="1400" dirty="0">
              <a:solidFill>
                <a:schemeClr val="tx1"/>
              </a:solidFill>
              <a:latin typeface="Times New Roman" panose="02020603050405020304" pitchFamily="18" charset="0"/>
              <a:cs typeface="Times New Roman" panose="02020603050405020304" pitchFamily="18" charset="0"/>
            </a:endParaRPr>
          </a:p>
          <a:p>
            <a:pPr>
              <a:spcBef>
                <a:spcPts val="0"/>
              </a:spcBef>
              <a:buClrTx/>
            </a:pPr>
            <a:endParaRPr lang="it-IT" sz="1400" dirty="0" smtClean="0">
              <a:solidFill>
                <a:schemeClr val="tx1"/>
              </a:solidFill>
              <a:latin typeface="Times New Roman" panose="02020603050405020304" pitchFamily="18" charset="0"/>
              <a:cs typeface="Times New Roman" panose="02020603050405020304" pitchFamily="18" charset="0"/>
            </a:endParaRPr>
          </a:p>
          <a:p>
            <a:pPr>
              <a:spcBef>
                <a:spcPts val="0"/>
              </a:spcBef>
            </a:pPr>
            <a:r>
              <a:rPr lang="it-IT" sz="1700" b="1" dirty="0">
                <a:solidFill>
                  <a:schemeClr val="tx1"/>
                </a:solidFill>
                <a:latin typeface="Times New Roman" panose="02020603050405020304" pitchFamily="18" charset="0"/>
                <a:cs typeface="Times New Roman" panose="02020603050405020304" pitchFamily="18" charset="0"/>
              </a:rPr>
              <a:t>PIÚ RISORSE PER I GIOVANI MEDICI </a:t>
            </a:r>
          </a:p>
          <a:p>
            <a:pPr marL="285750" indent="-285750">
              <a:spcBef>
                <a:spcPts val="0"/>
              </a:spcBef>
              <a:buClrTx/>
              <a:buFont typeface="Arial" panose="020B0604020202020204" pitchFamily="34" charset="0"/>
              <a:buChar char="•"/>
            </a:pPr>
            <a:r>
              <a:rPr lang="it-IT" sz="1400" dirty="0" smtClean="0">
                <a:solidFill>
                  <a:schemeClr val="tx1"/>
                </a:solidFill>
                <a:latin typeface="Times New Roman" panose="02020603050405020304" pitchFamily="18" charset="0"/>
                <a:cs typeface="Times New Roman" panose="02020603050405020304" pitchFamily="18" charset="0"/>
              </a:rPr>
              <a:t>Legge </a:t>
            </a:r>
            <a:r>
              <a:rPr lang="it-IT" sz="1400" dirty="0">
                <a:solidFill>
                  <a:schemeClr val="tx1"/>
                </a:solidFill>
                <a:latin typeface="Times New Roman" panose="02020603050405020304" pitchFamily="18" charset="0"/>
                <a:cs typeface="Times New Roman" panose="02020603050405020304" pitchFamily="18" charset="0"/>
              </a:rPr>
              <a:t>di stabilità 2016 (legge n</a:t>
            </a:r>
            <a:r>
              <a:rPr lang="it-IT" sz="1400" dirty="0" smtClean="0">
                <a:solidFill>
                  <a:schemeClr val="tx1"/>
                </a:solidFill>
                <a:latin typeface="Times New Roman" panose="02020603050405020304" pitchFamily="18" charset="0"/>
                <a:cs typeface="Times New Roman" panose="02020603050405020304" pitchFamily="18" charset="0"/>
              </a:rPr>
              <a:t>. 208 </a:t>
            </a:r>
            <a:r>
              <a:rPr lang="it-IT" sz="1400" dirty="0">
                <a:solidFill>
                  <a:schemeClr val="tx1"/>
                </a:solidFill>
                <a:latin typeface="Times New Roman" panose="02020603050405020304" pitchFamily="18" charset="0"/>
                <a:cs typeface="Times New Roman" panose="02020603050405020304" pitchFamily="18" charset="0"/>
              </a:rPr>
              <a:t>del 2015)</a:t>
            </a:r>
          </a:p>
          <a:p>
            <a:pPr>
              <a:spcBef>
                <a:spcPts val="0"/>
              </a:spcBef>
              <a:buClrTx/>
            </a:pPr>
            <a:endParaRPr lang="it-IT" sz="1400" dirty="0">
              <a:solidFill>
                <a:schemeClr val="tx1"/>
              </a:solidFill>
              <a:latin typeface="Times New Roman" panose="02020603050405020304" pitchFamily="18" charset="0"/>
              <a:cs typeface="Times New Roman" panose="02020603050405020304" pitchFamily="18" charset="0"/>
            </a:endParaRPr>
          </a:p>
          <a:p>
            <a:pPr>
              <a:lnSpc>
                <a:spcPct val="120000"/>
              </a:lnSpc>
              <a:spcBef>
                <a:spcPts val="0"/>
              </a:spcBef>
              <a:buClrTx/>
            </a:pPr>
            <a:r>
              <a:rPr lang="it-IT" sz="1400" dirty="0">
                <a:solidFill>
                  <a:schemeClr val="tx1"/>
                </a:solidFill>
                <a:latin typeface="Times New Roman" panose="02020603050405020304" pitchFamily="18" charset="0"/>
                <a:cs typeface="Times New Roman" panose="02020603050405020304" pitchFamily="18" charset="0"/>
              </a:rPr>
              <a:t>Per aumentare il numero dei </a:t>
            </a:r>
            <a:r>
              <a:rPr lang="it-IT" sz="1400" b="1" dirty="0">
                <a:solidFill>
                  <a:schemeClr val="tx1"/>
                </a:solidFill>
                <a:latin typeface="Times New Roman" panose="02020603050405020304" pitchFamily="18" charset="0"/>
                <a:cs typeface="Times New Roman" panose="02020603050405020304" pitchFamily="18" charset="0"/>
              </a:rPr>
              <a:t>contratti di formazione specialistica riservata ai giovani medici</a:t>
            </a:r>
            <a:r>
              <a:rPr lang="it-IT" sz="1400" dirty="0">
                <a:solidFill>
                  <a:schemeClr val="tx1"/>
                </a:solidFill>
                <a:latin typeface="Times New Roman" panose="02020603050405020304" pitchFamily="18" charset="0"/>
                <a:cs typeface="Times New Roman" panose="02020603050405020304" pitchFamily="18" charset="0"/>
              </a:rPr>
              <a:t> è disposta una spesa aggiuntiva a regime di 90 milioni di euro all’anno. </a:t>
            </a:r>
          </a:p>
          <a:p>
            <a:pPr>
              <a:spcBef>
                <a:spcPts val="0"/>
              </a:spcBef>
              <a:buClrTx/>
            </a:pPr>
            <a:endParaRPr lang="it-IT" sz="1400" dirty="0" smtClean="0">
              <a:solidFill>
                <a:schemeClr val="tx1"/>
              </a:solidFill>
              <a:latin typeface="Times New Roman" panose="02020603050405020304" pitchFamily="18" charset="0"/>
              <a:cs typeface="Times New Roman" panose="02020603050405020304" pitchFamily="18" charset="0"/>
            </a:endParaRPr>
          </a:p>
          <a:p>
            <a:pPr>
              <a:spcBef>
                <a:spcPts val="0"/>
              </a:spcBef>
              <a:buClrTx/>
            </a:pPr>
            <a:endParaRPr lang="it-IT" sz="1400" dirty="0">
              <a:solidFill>
                <a:schemeClr val="tx1"/>
              </a:solidFill>
              <a:latin typeface="Times New Roman" panose="02020603050405020304" pitchFamily="18" charset="0"/>
              <a:cs typeface="Times New Roman" panose="02020603050405020304" pitchFamily="18" charset="0"/>
            </a:endParaRPr>
          </a:p>
          <a:p>
            <a:pPr>
              <a:spcBef>
                <a:spcPts val="0"/>
              </a:spcBef>
              <a:buClrTx/>
            </a:pPr>
            <a:endParaRPr lang="it-IT" sz="14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64497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77334" y="368531"/>
            <a:ext cx="8596668" cy="1320800"/>
          </a:xfrm>
        </p:spPr>
        <p:txBody>
          <a:bodyPr>
            <a:noAutofit/>
          </a:bodyPr>
          <a:lstStyle/>
          <a:p>
            <a:r>
              <a:rPr lang="it-IT" sz="1400" dirty="0" smtClean="0">
                <a:solidFill>
                  <a:schemeClr val="tx1"/>
                </a:solidFill>
                <a:latin typeface="Times New Roman" panose="02020603050405020304" pitchFamily="18" charset="0"/>
                <a:cs typeface="Times New Roman" panose="02020603050405020304" pitchFamily="18" charset="0"/>
              </a:rPr>
              <a:t> </a:t>
            </a:r>
            <a:endParaRPr lang="it-IT" sz="1400" dirty="0">
              <a:solidFill>
                <a:schemeClr val="tx1"/>
              </a:solidFill>
              <a:latin typeface="Times New Roman" panose="02020603050405020304" pitchFamily="18" charset="0"/>
              <a:cs typeface="Times New Roman" panose="02020603050405020304" pitchFamily="18" charset="0"/>
            </a:endParaRPr>
          </a:p>
        </p:txBody>
      </p:sp>
      <p:sp>
        <p:nvSpPr>
          <p:cNvPr id="3" name="Segnaposto contenuto 2"/>
          <p:cNvSpPr>
            <a:spLocks noGrp="1"/>
          </p:cNvSpPr>
          <p:nvPr>
            <p:ph idx="1"/>
          </p:nvPr>
        </p:nvSpPr>
        <p:spPr>
          <a:xfrm>
            <a:off x="594207" y="498044"/>
            <a:ext cx="8596668" cy="4439716"/>
          </a:xfrm>
        </p:spPr>
        <p:txBody>
          <a:bodyPr>
            <a:normAutofit/>
          </a:bodyPr>
          <a:lstStyle/>
          <a:p>
            <a:pPr marL="0" indent="0">
              <a:spcBef>
                <a:spcPts val="0"/>
              </a:spcBef>
              <a:buClrTx/>
              <a:buNone/>
            </a:pPr>
            <a:r>
              <a:rPr lang="it-IT" sz="1700" b="1" dirty="0" smtClean="0">
                <a:latin typeface="Times New Roman" panose="02020603050405020304" pitchFamily="18" charset="0"/>
                <a:cs typeface="Times New Roman" panose="02020603050405020304" pitchFamily="18" charset="0"/>
              </a:rPr>
              <a:t>LOTTA ALLA DIPENDENZA DA GIOCO D’AZZARDO </a:t>
            </a:r>
          </a:p>
          <a:p>
            <a:pPr>
              <a:lnSpc>
                <a:spcPct val="120000"/>
              </a:lnSpc>
              <a:spcBef>
                <a:spcPts val="0"/>
              </a:spcBef>
              <a:buClrTx/>
              <a:buFont typeface="Arial" panose="020B0604020202020204" pitchFamily="34" charset="0"/>
              <a:buChar char="•"/>
            </a:pPr>
            <a:r>
              <a:rPr lang="it-IT" sz="1400" dirty="0" smtClean="0">
                <a:latin typeface="Times New Roman" panose="02020603050405020304" pitchFamily="18" charset="0"/>
                <a:cs typeface="Times New Roman" panose="02020603050405020304" pitchFamily="18" charset="0"/>
              </a:rPr>
              <a:t>Legge di stabilità 2015 (legge n. 190 del 2014)</a:t>
            </a:r>
          </a:p>
          <a:p>
            <a:pPr>
              <a:lnSpc>
                <a:spcPct val="120000"/>
              </a:lnSpc>
              <a:spcBef>
                <a:spcPts val="0"/>
              </a:spcBef>
              <a:buClrTx/>
              <a:buFont typeface="Arial" panose="020B0604020202020204" pitchFamily="34" charset="0"/>
              <a:buChar char="•"/>
            </a:pPr>
            <a:r>
              <a:rPr lang="it-IT" sz="1400" dirty="0" smtClean="0">
                <a:latin typeface="Times New Roman" panose="02020603050405020304" pitchFamily="18" charset="0"/>
                <a:cs typeface="Times New Roman" panose="02020603050405020304" pitchFamily="18" charset="0"/>
              </a:rPr>
              <a:t>Legge di stabilità 2016 (legge n. 208 del 2015)</a:t>
            </a:r>
          </a:p>
          <a:p>
            <a:pPr>
              <a:spcBef>
                <a:spcPts val="0"/>
              </a:spcBef>
              <a:buClrTx/>
              <a:buFont typeface="Arial" panose="020B0604020202020204" pitchFamily="34" charset="0"/>
              <a:buChar char="•"/>
            </a:pPr>
            <a:endParaRPr lang="it-IT" sz="1400" dirty="0">
              <a:latin typeface="Times New Roman" panose="02020603050405020304" pitchFamily="18" charset="0"/>
              <a:cs typeface="Times New Roman" panose="02020603050405020304" pitchFamily="18" charset="0"/>
            </a:endParaRPr>
          </a:p>
          <a:p>
            <a:pPr marL="0" indent="0">
              <a:spcBef>
                <a:spcPts val="0"/>
              </a:spcBef>
              <a:buClrTx/>
              <a:buNone/>
            </a:pPr>
            <a:r>
              <a:rPr lang="it-IT" sz="1400" dirty="0" smtClean="0">
                <a:latin typeface="Times New Roman" panose="02020603050405020304" pitchFamily="18" charset="0"/>
                <a:cs typeface="Times New Roman" panose="02020603050405020304" pitchFamily="18" charset="0"/>
              </a:rPr>
              <a:t>A partire dal 2015, una parte (50 milioni) delle risorse destinate al finanziamento del Servizio sanitario nazionale è riservata ogni anno alla </a:t>
            </a:r>
            <a:r>
              <a:rPr lang="it-IT" sz="1400" b="1" dirty="0" smtClean="0">
                <a:latin typeface="Times New Roman" panose="02020603050405020304" pitchFamily="18" charset="0"/>
                <a:cs typeface="Times New Roman" panose="02020603050405020304" pitchFamily="18" charset="0"/>
              </a:rPr>
              <a:t>prevenzione, alla cura e alla riabilitazione delle patologie connesse alla dipendenza da gioco d’azzardo</a:t>
            </a:r>
            <a:r>
              <a:rPr lang="it-IT" sz="1400" dirty="0" smtClean="0">
                <a:latin typeface="Times New Roman" panose="02020603050405020304" pitchFamily="18" charset="0"/>
                <a:cs typeface="Times New Roman" panose="02020603050405020304" pitchFamily="18" charset="0"/>
              </a:rPr>
              <a:t>. </a:t>
            </a:r>
          </a:p>
          <a:p>
            <a:pPr marL="0" indent="0">
              <a:spcBef>
                <a:spcPts val="0"/>
              </a:spcBef>
              <a:buClrTx/>
              <a:buNone/>
            </a:pPr>
            <a:r>
              <a:rPr lang="it-IT" sz="1400" dirty="0" smtClean="0">
                <a:latin typeface="Times New Roman" panose="02020603050405020304" pitchFamily="18" charset="0"/>
                <a:cs typeface="Times New Roman" panose="02020603050405020304" pitchFamily="18" charset="0"/>
              </a:rPr>
              <a:t>È istituito presso il Ministero della salute il «</a:t>
            </a:r>
            <a:r>
              <a:rPr lang="it-IT" sz="1400" b="1" dirty="0" smtClean="0">
                <a:latin typeface="Times New Roman" panose="02020603050405020304" pitchFamily="18" charset="0"/>
                <a:cs typeface="Times New Roman" panose="02020603050405020304" pitchFamily="18" charset="0"/>
              </a:rPr>
              <a:t>Fondo per il gioco d’azzardo» (GAP)</a:t>
            </a:r>
            <a:r>
              <a:rPr lang="it-IT" sz="1400" dirty="0" smtClean="0">
                <a:latin typeface="Times New Roman" panose="02020603050405020304" pitchFamily="18" charset="0"/>
                <a:cs typeface="Times New Roman" panose="02020603050405020304" pitchFamily="18" charset="0"/>
              </a:rPr>
              <a:t>, con  la dotazione di 50 milioni di euro all’anno a decorrere dal 2016. Lo stesso Ministero, di concerto col Ministero dell’istruzione, dell’università e della ricerca, predispone </a:t>
            </a:r>
            <a:r>
              <a:rPr lang="it-IT" sz="1400" b="1" dirty="0" smtClean="0">
                <a:latin typeface="Times New Roman" panose="02020603050405020304" pitchFamily="18" charset="0"/>
                <a:cs typeface="Times New Roman" panose="02020603050405020304" pitchFamily="18" charset="0"/>
              </a:rPr>
              <a:t>campagne di informazione e sensibilizzazione, con particolare riferimento alle scuole di ogni ordine e grado</a:t>
            </a:r>
            <a:r>
              <a:rPr lang="it-IT" sz="1400" dirty="0" smtClean="0">
                <a:latin typeface="Times New Roman" panose="02020603050405020304" pitchFamily="18" charset="0"/>
                <a:cs typeface="Times New Roman" panose="02020603050405020304" pitchFamily="18" charset="0"/>
              </a:rPr>
              <a:t>, sui fattori di rischio per la salute e fornisce </a:t>
            </a:r>
            <a:r>
              <a:rPr lang="it-IT" sz="1400" b="1" dirty="0" smtClean="0">
                <a:latin typeface="Times New Roman" panose="02020603050405020304" pitchFamily="18" charset="0"/>
                <a:cs typeface="Times New Roman" panose="02020603050405020304" pitchFamily="18" charset="0"/>
              </a:rPr>
              <a:t>informazioni sui servizi</a:t>
            </a:r>
            <a:r>
              <a:rPr lang="it-IT" sz="1400" dirty="0" smtClean="0">
                <a:latin typeface="Times New Roman" panose="02020603050405020304" pitchFamily="18" charset="0"/>
                <a:cs typeface="Times New Roman" panose="02020603050405020304" pitchFamily="18" charset="0"/>
              </a:rPr>
              <a:t> predisposti dalle strutture pubbliche e del terzo settore per affrontare il problema della dipendenza dal gioco d’azzardo. </a:t>
            </a:r>
          </a:p>
          <a:p>
            <a:pPr marL="0" indent="0">
              <a:spcBef>
                <a:spcPts val="0"/>
              </a:spcBef>
              <a:buClrTx/>
              <a:buNone/>
            </a:pPr>
            <a:r>
              <a:rPr lang="it-IT" sz="1400" dirty="0" smtClean="0">
                <a:latin typeface="Times New Roman" panose="02020603050405020304" pitchFamily="18" charset="0"/>
                <a:cs typeface="Times New Roman" panose="02020603050405020304" pitchFamily="18" charset="0"/>
              </a:rPr>
              <a:t> </a:t>
            </a:r>
            <a:endParaRPr lang="it-IT"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953319"/>
      </p:ext>
    </p:extLst>
  </p:cSld>
  <p:clrMapOvr>
    <a:masterClrMapping/>
  </p:clrMapOvr>
  <p:timing>
    <p:tnLst>
      <p:par>
        <p:cTn id="1" dur="indefinite" restart="never" nodeType="tmRoot"/>
      </p:par>
    </p:tnLst>
  </p:timing>
</p:sld>
</file>

<file path=ppt/theme/theme1.xml><?xml version="1.0" encoding="utf-8"?>
<a:theme xmlns:a="http://schemas.openxmlformats.org/drawingml/2006/main" name="Sfaccettatura">
  <a:themeElements>
    <a:clrScheme name="Sfaccettatur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Sfaccettatura">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faccettatur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1964</TotalTime>
  <Words>3540</Words>
  <Application>Microsoft Office PowerPoint</Application>
  <PresentationFormat>Widescreen</PresentationFormat>
  <Paragraphs>336</Paragraphs>
  <Slides>20</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20</vt:i4>
      </vt:variant>
    </vt:vector>
  </HeadingPairs>
  <TitlesOfParts>
    <vt:vector size="26" baseType="lpstr">
      <vt:lpstr>Arial</vt:lpstr>
      <vt:lpstr>Times New Roman</vt:lpstr>
      <vt:lpstr>Trebuchet MS</vt:lpstr>
      <vt:lpstr>Wingdings</vt:lpstr>
      <vt:lpstr>Wingdings 3</vt:lpstr>
      <vt:lpstr>Sfaccettatura</vt:lpstr>
      <vt:lpstr>LE PRINCIPALI MISURE SULLE POLITICHE GIOVANILI  APPROVATE NELLA XVII LEGISLATURA</vt:lpstr>
      <vt:lpstr>AGRICOLTURA</vt:lpstr>
      <vt:lpstr>CULTURA </vt:lpstr>
      <vt:lpstr>Presentazione standard di PowerPoint</vt:lpstr>
      <vt:lpstr>GIUSTIZIA E DIRITTI </vt:lpstr>
      <vt:lpstr>Presentazione standard di PowerPoint</vt:lpstr>
      <vt:lpstr>Presentazione standard di PowerPoint</vt:lpstr>
      <vt:lpstr>Presentazione standard di PowerPoint</vt:lpstr>
      <vt:lpstr>Presentazione standard di PowerPoint</vt:lpstr>
      <vt:lpstr>SCUOLA, UNIVERSITÁ E RICERCA </vt:lpstr>
      <vt:lpstr>SCUOLA SECONDARIA DI PRIMO E SECONDO GRADO</vt:lpstr>
      <vt:lpstr>Presentazione standard di PowerPoint</vt:lpstr>
      <vt:lpstr>Presentazione standard di PowerPoint</vt:lpstr>
      <vt:lpstr>Presentazione standard di PowerPoint</vt:lpstr>
      <vt:lpstr>Presentazione standard di PowerPoint</vt:lpstr>
      <vt:lpstr>Presentazione standard di PowerPoint</vt:lpstr>
      <vt:lpstr>POLITICHE MIGRATORIE E DI INTEGRAZIONE</vt:lpstr>
      <vt:lpstr>LAVORO E POLITICHE SOCIALI </vt:lpstr>
      <vt:lpstr>SALUTE </vt:lpstr>
      <vt:lpstr> </vt:lpstr>
    </vt:vector>
  </TitlesOfParts>
  <Company>Senato della Repubblica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PRINCIPALI MISURE SULLE POLITICHE GIOVANILI APPROVATE NELLA XX</dc:title>
  <dc:creator>Fabiana Pierbattista</dc:creator>
  <cp:lastModifiedBy>Emanuela Paolucci</cp:lastModifiedBy>
  <cp:revision>405</cp:revision>
  <cp:lastPrinted>2018-02-19T09:37:58Z</cp:lastPrinted>
  <dcterms:created xsi:type="dcterms:W3CDTF">2018-01-23T09:34:28Z</dcterms:created>
  <dcterms:modified xsi:type="dcterms:W3CDTF">2018-02-20T09:21:41Z</dcterms:modified>
</cp:coreProperties>
</file>